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56" r:id="rId6"/>
    <p:sldId id="267" r:id="rId7"/>
    <p:sldId id="492" r:id="rId8"/>
    <p:sldId id="494" r:id="rId9"/>
    <p:sldId id="392" r:id="rId10"/>
    <p:sldId id="464" r:id="rId11"/>
    <p:sldId id="362" r:id="rId12"/>
    <p:sldId id="273" r:id="rId13"/>
    <p:sldId id="442" r:id="rId14"/>
    <p:sldId id="417" r:id="rId15"/>
    <p:sldId id="481" r:id="rId16"/>
    <p:sldId id="482" r:id="rId17"/>
    <p:sldId id="484" r:id="rId18"/>
    <p:sldId id="483" r:id="rId19"/>
    <p:sldId id="450" r:id="rId20"/>
    <p:sldId id="323" r:id="rId21"/>
    <p:sldId id="325" r:id="rId22"/>
    <p:sldId id="327" r:id="rId23"/>
    <p:sldId id="503" r:id="rId24"/>
    <p:sldId id="333" r:id="rId25"/>
    <p:sldId id="465" r:id="rId26"/>
    <p:sldId id="487" r:id="rId27"/>
    <p:sldId id="412" r:id="rId28"/>
    <p:sldId id="437" r:id="rId29"/>
    <p:sldId id="308" r:id="rId30"/>
    <p:sldId id="295" r:id="rId31"/>
    <p:sldId id="495" r:id="rId32"/>
    <p:sldId id="496" r:id="rId33"/>
    <p:sldId id="497" r:id="rId34"/>
    <p:sldId id="406" r:id="rId35"/>
    <p:sldId id="504" r:id="rId36"/>
    <p:sldId id="312" r:id="rId37"/>
    <p:sldId id="505" r:id="rId38"/>
    <p:sldId id="499" r:id="rId39"/>
    <p:sldId id="500" r:id="rId40"/>
    <p:sldId id="506" r:id="rId41"/>
    <p:sldId id="5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BEEAF-B37D-45D6-8B81-3C8C6473CC36}">
          <p14:sldIdLst>
            <p14:sldId id="256"/>
            <p14:sldId id="267"/>
            <p14:sldId id="492"/>
          </p14:sldIdLst>
        </p14:section>
        <p14:section name="Summary Section" id="{4AA50B2D-0E7D-440D-951B-733C1B6851EC}">
          <p14:sldIdLst>
            <p14:sldId id="494"/>
          </p14:sldIdLst>
        </p14:section>
        <p14:section name="Tackling Complex Issues" id="{0FE03EC7-5190-4911-AB1C-BFCD1DF44D87}">
          <p14:sldIdLst>
            <p14:sldId id="392"/>
            <p14:sldId id="464"/>
            <p14:sldId id="362"/>
            <p14:sldId id="273"/>
            <p14:sldId id="442"/>
            <p14:sldId id="417"/>
          </p14:sldIdLst>
        </p14:section>
        <p14:section name="Results  " id="{2E31ED49-66FB-4BDA-AD6F-C85403D451B3}">
          <p14:sldIdLst>
            <p14:sldId id="481"/>
            <p14:sldId id="482"/>
            <p14:sldId id="484"/>
            <p14:sldId id="483"/>
            <p14:sldId id="450"/>
          </p14:sldIdLst>
        </p14:section>
        <p14:section name="Include and Dialogue" id="{D137663A-DF0F-4BFF-9782-388818387288}">
          <p14:sldIdLst>
            <p14:sldId id="323"/>
            <p14:sldId id="325"/>
            <p14:sldId id="327"/>
            <p14:sldId id="503"/>
          </p14:sldIdLst>
        </p14:section>
        <p14:section name="Act" id="{93A70F68-9EAC-4D81-A0F3-889E87CEE302}">
          <p14:sldIdLst>
            <p14:sldId id="333"/>
            <p14:sldId id="465"/>
            <p14:sldId id="487"/>
            <p14:sldId id="412"/>
            <p14:sldId id="437"/>
          </p14:sldIdLst>
        </p14:section>
        <p14:section name="Learn" id="{6EC37926-924D-4809-B67B-737F289C9A72}">
          <p14:sldIdLst>
            <p14:sldId id="308"/>
            <p14:sldId id="295"/>
            <p14:sldId id="495"/>
            <p14:sldId id="496"/>
            <p14:sldId id="497"/>
          </p14:sldIdLst>
        </p14:section>
        <p14:section name="Structures for Success" id="{2A7C02F2-30CC-4C52-94DA-FF29FBCC4772}">
          <p14:sldIdLst>
            <p14:sldId id="406"/>
            <p14:sldId id="504"/>
            <p14:sldId id="312"/>
            <p14:sldId id="505"/>
            <p14:sldId id="499"/>
            <p14:sldId id="500"/>
            <p14:sldId id="506"/>
            <p14:sldId id="5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Marshall" initials="KM" lastIdx="1" clrIdx="1">
    <p:extLst>
      <p:ext uri="{19B8F6BF-5375-455C-9EA6-DF929625EA0E}">
        <p15:presenceInfo xmlns:p15="http://schemas.microsoft.com/office/powerpoint/2012/main" userId="S-1-5-21-1563840318-4112099632-1354597346-39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27823-9CD1-4E58-9A88-B0A05E8DF953}" v="10" dt="2019-02-24T23:40:0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1169" autoAdjust="0"/>
  </p:normalViewPr>
  <p:slideViewPr>
    <p:cSldViewPr snapToGrid="0">
      <p:cViewPr varScale="1">
        <p:scale>
          <a:sx n="77" d="100"/>
          <a:sy n="77" d="100"/>
        </p:scale>
        <p:origin x="81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0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Students Passing TAAS Reading Test</a:t>
            </a:r>
            <a:endParaRPr lang="en-US" dirty="0"/>
          </a:p>
        </c:rich>
      </c:tx>
      <c:overlay val="0"/>
    </c:title>
    <c:autoTitleDeleted val="0"/>
    <c:plotArea>
      <c:layout/>
      <c:lineChart>
        <c:grouping val="standard"/>
        <c:varyColors val="0"/>
        <c:ser>
          <c:idx val="0"/>
          <c:order val="0"/>
          <c:tx>
            <c:strRef>
              <c:f>'[Chart in Microsoft PowerPoint]Sheet3'!$A$2</c:f>
              <c:strCache>
                <c:ptCount val="1"/>
                <c:pt idx="0">
                  <c:v>White Students</c:v>
                </c:pt>
              </c:strCache>
            </c:strRef>
          </c:tx>
          <c:spPr>
            <a:ln w="57150"/>
          </c:spPr>
          <c:marker>
            <c:symbol val="none"/>
          </c:marker>
          <c:cat>
            <c:strRef>
              <c:f>'[Chart in Microsoft PowerPoint]Sheet3'!$B$1:$H$1</c:f>
              <c:strCache>
                <c:ptCount val="7"/>
                <c:pt idx="0">
                  <c:v>1991-92</c:v>
                </c:pt>
                <c:pt idx="1">
                  <c:v>1992-93</c:v>
                </c:pt>
                <c:pt idx="2">
                  <c:v>1993-94</c:v>
                </c:pt>
                <c:pt idx="3">
                  <c:v>1994-95</c:v>
                </c:pt>
                <c:pt idx="4">
                  <c:v>1995-96</c:v>
                </c:pt>
                <c:pt idx="5">
                  <c:v>1996-97</c:v>
                </c:pt>
                <c:pt idx="6">
                  <c:v>1997-98</c:v>
                </c:pt>
              </c:strCache>
            </c:strRef>
          </c:cat>
          <c:val>
            <c:numRef>
              <c:f>'[Chart in Microsoft PowerPoint]Sheet3'!$B$2:$H$2</c:f>
              <c:numCache>
                <c:formatCode>0</c:formatCode>
                <c:ptCount val="7"/>
                <c:pt idx="0">
                  <c:v>82</c:v>
                </c:pt>
                <c:pt idx="1">
                  <c:v>84</c:v>
                </c:pt>
                <c:pt idx="2">
                  <c:v>90</c:v>
                </c:pt>
                <c:pt idx="3">
                  <c:v>93</c:v>
                </c:pt>
                <c:pt idx="4">
                  <c:v>95</c:v>
                </c:pt>
                <c:pt idx="5">
                  <c:v>98</c:v>
                </c:pt>
                <c:pt idx="6">
                  <c:v>98</c:v>
                </c:pt>
              </c:numCache>
            </c:numRef>
          </c:val>
          <c:smooth val="0"/>
          <c:extLst>
            <c:ext xmlns:c16="http://schemas.microsoft.com/office/drawing/2014/chart" uri="{C3380CC4-5D6E-409C-BE32-E72D297353CC}">
              <c16:uniqueId val="{00000000-DFD7-478E-A5F7-F9F2795620F3}"/>
            </c:ext>
          </c:extLst>
        </c:ser>
        <c:ser>
          <c:idx val="1"/>
          <c:order val="1"/>
          <c:tx>
            <c:strRef>
              <c:f>'[Chart in Microsoft PowerPoint]Sheet3'!$A$3</c:f>
              <c:strCache>
                <c:ptCount val="1"/>
                <c:pt idx="0">
                  <c:v>All Students</c:v>
                </c:pt>
              </c:strCache>
            </c:strRef>
          </c:tx>
          <c:spPr>
            <a:ln w="57150"/>
          </c:spPr>
          <c:marker>
            <c:symbol val="none"/>
          </c:marker>
          <c:cat>
            <c:strRef>
              <c:f>'[Chart in Microsoft PowerPoint]Sheet3'!$B$1:$H$1</c:f>
              <c:strCache>
                <c:ptCount val="7"/>
                <c:pt idx="0">
                  <c:v>1991-92</c:v>
                </c:pt>
                <c:pt idx="1">
                  <c:v>1992-93</c:v>
                </c:pt>
                <c:pt idx="2">
                  <c:v>1993-94</c:v>
                </c:pt>
                <c:pt idx="3">
                  <c:v>1994-95</c:v>
                </c:pt>
                <c:pt idx="4">
                  <c:v>1995-96</c:v>
                </c:pt>
                <c:pt idx="5">
                  <c:v>1996-97</c:v>
                </c:pt>
                <c:pt idx="6">
                  <c:v>1997-98</c:v>
                </c:pt>
              </c:strCache>
            </c:strRef>
          </c:cat>
          <c:val>
            <c:numRef>
              <c:f>'[Chart in Microsoft PowerPoint]Sheet3'!$B$3:$H$3</c:f>
              <c:numCache>
                <c:formatCode>0</c:formatCode>
                <c:ptCount val="7"/>
                <c:pt idx="0">
                  <c:v>70</c:v>
                </c:pt>
                <c:pt idx="1">
                  <c:v>72</c:v>
                </c:pt>
                <c:pt idx="2">
                  <c:v>83</c:v>
                </c:pt>
                <c:pt idx="3">
                  <c:v>86</c:v>
                </c:pt>
                <c:pt idx="4">
                  <c:v>91</c:v>
                </c:pt>
                <c:pt idx="5">
                  <c:v>95</c:v>
                </c:pt>
                <c:pt idx="6">
                  <c:v>96</c:v>
                </c:pt>
              </c:numCache>
            </c:numRef>
          </c:val>
          <c:smooth val="0"/>
          <c:extLst>
            <c:ext xmlns:c16="http://schemas.microsoft.com/office/drawing/2014/chart" uri="{C3380CC4-5D6E-409C-BE32-E72D297353CC}">
              <c16:uniqueId val="{00000001-DFD7-478E-A5F7-F9F2795620F3}"/>
            </c:ext>
          </c:extLst>
        </c:ser>
        <c:ser>
          <c:idx val="3"/>
          <c:order val="2"/>
          <c:tx>
            <c:strRef>
              <c:f>'[Chart in Microsoft PowerPoint]Sheet3'!$A$4</c:f>
              <c:strCache>
                <c:ptCount val="1"/>
                <c:pt idx="0">
                  <c:v>African-American Students</c:v>
                </c:pt>
              </c:strCache>
            </c:strRef>
          </c:tx>
          <c:spPr>
            <a:ln w="57150"/>
          </c:spPr>
          <c:marker>
            <c:symbol val="none"/>
          </c:marker>
          <c:cat>
            <c:strRef>
              <c:f>'[Chart in Microsoft PowerPoint]Sheet3'!$B$1:$H$1</c:f>
              <c:strCache>
                <c:ptCount val="7"/>
                <c:pt idx="0">
                  <c:v>1991-92</c:v>
                </c:pt>
                <c:pt idx="1">
                  <c:v>1992-93</c:v>
                </c:pt>
                <c:pt idx="2">
                  <c:v>1993-94</c:v>
                </c:pt>
                <c:pt idx="3">
                  <c:v>1994-95</c:v>
                </c:pt>
                <c:pt idx="4">
                  <c:v>1995-96</c:v>
                </c:pt>
                <c:pt idx="5">
                  <c:v>1996-97</c:v>
                </c:pt>
                <c:pt idx="6">
                  <c:v>1997-98</c:v>
                </c:pt>
              </c:strCache>
            </c:strRef>
          </c:cat>
          <c:val>
            <c:numRef>
              <c:f>'[Chart in Microsoft PowerPoint]Sheet3'!$B$4:$H$4</c:f>
              <c:numCache>
                <c:formatCode>0</c:formatCode>
                <c:ptCount val="7"/>
                <c:pt idx="0">
                  <c:v>64</c:v>
                </c:pt>
                <c:pt idx="1">
                  <c:v>68</c:v>
                </c:pt>
                <c:pt idx="2">
                  <c:v>68</c:v>
                </c:pt>
                <c:pt idx="3">
                  <c:v>72</c:v>
                </c:pt>
                <c:pt idx="4">
                  <c:v>79</c:v>
                </c:pt>
                <c:pt idx="5">
                  <c:v>87</c:v>
                </c:pt>
                <c:pt idx="6">
                  <c:v>93</c:v>
                </c:pt>
              </c:numCache>
            </c:numRef>
          </c:val>
          <c:smooth val="0"/>
          <c:extLst>
            <c:ext xmlns:c16="http://schemas.microsoft.com/office/drawing/2014/chart" uri="{C3380CC4-5D6E-409C-BE32-E72D297353CC}">
              <c16:uniqueId val="{00000002-DFD7-478E-A5F7-F9F2795620F3}"/>
            </c:ext>
          </c:extLst>
        </c:ser>
        <c:ser>
          <c:idx val="2"/>
          <c:order val="3"/>
          <c:tx>
            <c:strRef>
              <c:f>'[Chart in Microsoft PowerPoint]Sheet3'!$A$5</c:f>
              <c:strCache>
                <c:ptCount val="1"/>
                <c:pt idx="0">
                  <c:v>Hispanic Students</c:v>
                </c:pt>
              </c:strCache>
            </c:strRef>
          </c:tx>
          <c:spPr>
            <a:ln w="57150"/>
          </c:spPr>
          <c:marker>
            <c:symbol val="none"/>
          </c:marker>
          <c:cat>
            <c:strRef>
              <c:f>'[Chart in Microsoft PowerPoint]Sheet3'!$B$1:$H$1</c:f>
              <c:strCache>
                <c:ptCount val="7"/>
                <c:pt idx="0">
                  <c:v>1991-92</c:v>
                </c:pt>
                <c:pt idx="1">
                  <c:v>1992-93</c:v>
                </c:pt>
                <c:pt idx="2">
                  <c:v>1993-94</c:v>
                </c:pt>
                <c:pt idx="3">
                  <c:v>1994-95</c:v>
                </c:pt>
                <c:pt idx="4">
                  <c:v>1995-96</c:v>
                </c:pt>
                <c:pt idx="5">
                  <c:v>1996-97</c:v>
                </c:pt>
                <c:pt idx="6">
                  <c:v>1997-98</c:v>
                </c:pt>
              </c:strCache>
            </c:strRef>
          </c:cat>
          <c:val>
            <c:numRef>
              <c:f>'[Chart in Microsoft PowerPoint]Sheet3'!$B$5:$H$5</c:f>
              <c:numCache>
                <c:formatCode>0</c:formatCode>
                <c:ptCount val="7"/>
                <c:pt idx="0">
                  <c:v>60</c:v>
                </c:pt>
                <c:pt idx="1">
                  <c:v>61</c:v>
                </c:pt>
                <c:pt idx="2">
                  <c:v>71</c:v>
                </c:pt>
                <c:pt idx="3">
                  <c:v>76</c:v>
                </c:pt>
                <c:pt idx="4">
                  <c:v>84</c:v>
                </c:pt>
                <c:pt idx="5">
                  <c:v>89</c:v>
                </c:pt>
                <c:pt idx="6">
                  <c:v>92</c:v>
                </c:pt>
              </c:numCache>
            </c:numRef>
          </c:val>
          <c:smooth val="0"/>
          <c:extLst>
            <c:ext xmlns:c16="http://schemas.microsoft.com/office/drawing/2014/chart" uri="{C3380CC4-5D6E-409C-BE32-E72D297353CC}">
              <c16:uniqueId val="{00000003-DFD7-478E-A5F7-F9F2795620F3}"/>
            </c:ext>
          </c:extLst>
        </c:ser>
        <c:ser>
          <c:idx val="4"/>
          <c:order val="4"/>
          <c:tx>
            <c:strRef>
              <c:f>'[Chart in Microsoft PowerPoint]Sheet3'!$A$6</c:f>
              <c:strCache>
                <c:ptCount val="1"/>
                <c:pt idx="0">
                  <c:v>Economically Disadvantaged</c:v>
                </c:pt>
              </c:strCache>
            </c:strRef>
          </c:tx>
          <c:spPr>
            <a:ln w="57150"/>
          </c:spPr>
          <c:marker>
            <c:symbol val="none"/>
          </c:marker>
          <c:cat>
            <c:strRef>
              <c:f>'[Chart in Microsoft PowerPoint]Sheet3'!$B$1:$H$1</c:f>
              <c:strCache>
                <c:ptCount val="7"/>
                <c:pt idx="0">
                  <c:v>1991-92</c:v>
                </c:pt>
                <c:pt idx="1">
                  <c:v>1992-93</c:v>
                </c:pt>
                <c:pt idx="2">
                  <c:v>1993-94</c:v>
                </c:pt>
                <c:pt idx="3">
                  <c:v>1994-95</c:v>
                </c:pt>
                <c:pt idx="4">
                  <c:v>1995-96</c:v>
                </c:pt>
                <c:pt idx="5">
                  <c:v>1996-97</c:v>
                </c:pt>
                <c:pt idx="6">
                  <c:v>1997-98</c:v>
                </c:pt>
              </c:strCache>
            </c:strRef>
          </c:cat>
          <c:val>
            <c:numRef>
              <c:f>'[Chart in Microsoft PowerPoint]Sheet3'!$B$6:$H$6</c:f>
              <c:numCache>
                <c:formatCode>0</c:formatCode>
                <c:ptCount val="7"/>
                <c:pt idx="0">
                  <c:v>57</c:v>
                </c:pt>
                <c:pt idx="1">
                  <c:v>56</c:v>
                </c:pt>
                <c:pt idx="2">
                  <c:v>68</c:v>
                </c:pt>
                <c:pt idx="3">
                  <c:v>74</c:v>
                </c:pt>
                <c:pt idx="4">
                  <c:v>79</c:v>
                </c:pt>
                <c:pt idx="5">
                  <c:v>87</c:v>
                </c:pt>
                <c:pt idx="6">
                  <c:v>92</c:v>
                </c:pt>
              </c:numCache>
            </c:numRef>
          </c:val>
          <c:smooth val="0"/>
          <c:extLst>
            <c:ext xmlns:c16="http://schemas.microsoft.com/office/drawing/2014/chart" uri="{C3380CC4-5D6E-409C-BE32-E72D297353CC}">
              <c16:uniqueId val="{00000004-DFD7-478E-A5F7-F9F2795620F3}"/>
            </c:ext>
          </c:extLst>
        </c:ser>
        <c:dLbls>
          <c:showLegendKey val="0"/>
          <c:showVal val="0"/>
          <c:showCatName val="0"/>
          <c:showSerName val="0"/>
          <c:showPercent val="0"/>
          <c:showBubbleSize val="0"/>
        </c:dLbls>
        <c:smooth val="0"/>
        <c:axId val="755967648"/>
        <c:axId val="755968040"/>
      </c:lineChart>
      <c:catAx>
        <c:axId val="755967648"/>
        <c:scaling>
          <c:orientation val="minMax"/>
        </c:scaling>
        <c:delete val="0"/>
        <c:axPos val="b"/>
        <c:numFmt formatCode="General" sourceLinked="1"/>
        <c:majorTickMark val="none"/>
        <c:minorTickMark val="none"/>
        <c:tickLblPos val="nextTo"/>
        <c:crossAx val="755968040"/>
        <c:crosses val="autoZero"/>
        <c:auto val="1"/>
        <c:lblAlgn val="ctr"/>
        <c:lblOffset val="100"/>
        <c:noMultiLvlLbl val="0"/>
      </c:catAx>
      <c:valAx>
        <c:axId val="755968040"/>
        <c:scaling>
          <c:orientation val="minMax"/>
          <c:max val="100"/>
          <c:min val="50"/>
        </c:scaling>
        <c:delete val="0"/>
        <c:axPos val="l"/>
        <c:majorGridlines>
          <c:spPr>
            <a:ln w="9525"/>
          </c:spPr>
        </c:majorGridlines>
        <c:title>
          <c:tx>
            <c:rich>
              <a:bodyPr/>
              <a:lstStyle/>
              <a:p>
                <a:pPr>
                  <a:defRPr/>
                </a:pPr>
                <a:r>
                  <a:rPr lang="en-US" dirty="0"/>
                  <a:t>Percentage</a:t>
                </a:r>
              </a:p>
            </c:rich>
          </c:tx>
          <c:overlay val="0"/>
        </c:title>
        <c:numFmt formatCode="0" sourceLinked="1"/>
        <c:majorTickMark val="none"/>
        <c:minorTickMark val="none"/>
        <c:tickLblPos val="nextTo"/>
        <c:crossAx val="755967648"/>
        <c:crosses val="autoZero"/>
        <c:crossBetween val="between"/>
      </c:valAx>
      <c:spPr>
        <a:ln w="38100"/>
      </c:spPr>
    </c:plotArea>
    <c:legend>
      <c:legendPos val="r"/>
      <c:overlay val="0"/>
    </c:legend>
    <c:plotVisOnly val="1"/>
    <c:dispBlanksAs val="gap"/>
    <c:showDLblsOverMax val="0"/>
  </c:chart>
  <c:txPr>
    <a:bodyPr/>
    <a:lstStyle/>
    <a:p>
      <a:pPr>
        <a:defRPr sz="16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2-04T15:40:50.030" idx="1">
    <p:pos x="6850" y="795"/>
    <p:text>This is not yet a refined list of indicators, but the original list that was brainstormed in November.  A process will need to take place to identify the least amount of indicators that tell us the most about the status of our compelling vision, AND that align where possible with other regional efforts, creating another level of shared measurement (for example, HTP and local public health).</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4F33A-4DF7-43C2-B9A5-AA6D9EE51EE2}" type="doc">
      <dgm:prSet loTypeId="urn:microsoft.com/office/officeart/2005/8/layout/chevron1" loCatId="process" qsTypeId="urn:microsoft.com/office/officeart/2005/8/quickstyle/simple1" qsCatId="simple" csTypeId="urn:microsoft.com/office/officeart/2005/8/colors/colorful2" csCatId="colorful" phldr="1"/>
      <dgm:spPr/>
    </dgm:pt>
    <dgm:pt modelId="{6597616E-437A-4B8E-821E-167CE41B5A82}">
      <dgm:prSet phldrT="[Text]"/>
      <dgm:spPr/>
      <dgm:t>
        <a:bodyPr/>
        <a:lstStyle/>
        <a:p>
          <a:r>
            <a:rPr lang="en-US" dirty="0"/>
            <a:t>High Quality Process</a:t>
          </a:r>
        </a:p>
      </dgm:t>
    </dgm:pt>
    <dgm:pt modelId="{FC361C38-F41B-4510-ABF4-1176075F368A}" type="parTrans" cxnId="{15AE8FA4-F476-45A1-A6C2-C353010E80E7}">
      <dgm:prSet/>
      <dgm:spPr/>
      <dgm:t>
        <a:bodyPr/>
        <a:lstStyle/>
        <a:p>
          <a:endParaRPr lang="en-US"/>
        </a:p>
      </dgm:t>
    </dgm:pt>
    <dgm:pt modelId="{394C958E-BADC-40AD-AEC4-2111FDB4CC5C}" type="sibTrans" cxnId="{15AE8FA4-F476-45A1-A6C2-C353010E80E7}">
      <dgm:prSet/>
      <dgm:spPr/>
      <dgm:t>
        <a:bodyPr/>
        <a:lstStyle/>
        <a:p>
          <a:endParaRPr lang="en-US"/>
        </a:p>
      </dgm:t>
    </dgm:pt>
    <dgm:pt modelId="{C064C6AD-C208-4676-AAFB-F49B3991272D}">
      <dgm:prSet phldrT="[Text]"/>
      <dgm:spPr/>
      <dgm:t>
        <a:bodyPr/>
        <a:lstStyle/>
        <a:p>
          <a:r>
            <a:rPr lang="en-US" dirty="0"/>
            <a:t>Commitment</a:t>
          </a:r>
        </a:p>
      </dgm:t>
    </dgm:pt>
    <dgm:pt modelId="{890726A8-A91D-4891-88F4-E790362BEDC9}" type="parTrans" cxnId="{C09E43B2-3211-44AC-9009-6FC5688E0E6C}">
      <dgm:prSet/>
      <dgm:spPr/>
      <dgm:t>
        <a:bodyPr/>
        <a:lstStyle/>
        <a:p>
          <a:endParaRPr lang="en-US"/>
        </a:p>
      </dgm:t>
    </dgm:pt>
    <dgm:pt modelId="{8CB37AFD-392B-47F5-9185-920308C1EBDE}" type="sibTrans" cxnId="{C09E43B2-3211-44AC-9009-6FC5688E0E6C}">
      <dgm:prSet/>
      <dgm:spPr/>
      <dgm:t>
        <a:bodyPr/>
        <a:lstStyle/>
        <a:p>
          <a:endParaRPr lang="en-US"/>
        </a:p>
      </dgm:t>
    </dgm:pt>
    <dgm:pt modelId="{7FEE92AA-0A49-4CA7-8078-3E40797E251A}">
      <dgm:prSet phldrT="[Text]"/>
      <dgm:spPr/>
      <dgm:t>
        <a:bodyPr/>
        <a:lstStyle/>
        <a:p>
          <a:r>
            <a:rPr lang="en-US" dirty="0"/>
            <a:t>Cooperation</a:t>
          </a:r>
        </a:p>
      </dgm:t>
    </dgm:pt>
    <dgm:pt modelId="{407BD70E-FBA6-49E7-9767-6C79E62D55AB}" type="parTrans" cxnId="{FB44BF24-1367-44D9-904B-7C7622634B7F}">
      <dgm:prSet/>
      <dgm:spPr/>
      <dgm:t>
        <a:bodyPr/>
        <a:lstStyle/>
        <a:p>
          <a:endParaRPr lang="en-US"/>
        </a:p>
      </dgm:t>
    </dgm:pt>
    <dgm:pt modelId="{A14211DC-A468-426A-ACFE-697AEA60FB3E}" type="sibTrans" cxnId="{FB44BF24-1367-44D9-904B-7C7622634B7F}">
      <dgm:prSet/>
      <dgm:spPr/>
      <dgm:t>
        <a:bodyPr/>
        <a:lstStyle/>
        <a:p>
          <a:endParaRPr lang="en-US"/>
        </a:p>
      </dgm:t>
    </dgm:pt>
    <dgm:pt modelId="{15C755CB-394A-46B3-9BFD-A91B12D7B729}">
      <dgm:prSet phldrT="[Text]"/>
      <dgm:spPr/>
      <dgm:t>
        <a:bodyPr/>
        <a:lstStyle/>
        <a:p>
          <a:r>
            <a:rPr lang="en-US" dirty="0"/>
            <a:t>Effectiveness</a:t>
          </a:r>
        </a:p>
      </dgm:t>
    </dgm:pt>
    <dgm:pt modelId="{C32CF687-4B77-43FB-8AF1-54C5970463BA}" type="parTrans" cxnId="{BC9F8F7E-8DE4-4BF6-955E-E843124FEDEE}">
      <dgm:prSet/>
      <dgm:spPr/>
      <dgm:t>
        <a:bodyPr/>
        <a:lstStyle/>
        <a:p>
          <a:endParaRPr lang="en-US"/>
        </a:p>
      </dgm:t>
    </dgm:pt>
    <dgm:pt modelId="{7638CE60-44C0-4CF7-8DB4-20C32F8BB4D8}" type="sibTrans" cxnId="{BC9F8F7E-8DE4-4BF6-955E-E843124FEDEE}">
      <dgm:prSet/>
      <dgm:spPr/>
      <dgm:t>
        <a:bodyPr/>
        <a:lstStyle/>
        <a:p>
          <a:endParaRPr lang="en-US"/>
        </a:p>
      </dgm:t>
    </dgm:pt>
    <dgm:pt modelId="{696C92D0-B4F8-4A3F-8DE9-D107B849EDBE}" type="pres">
      <dgm:prSet presAssocID="{CD24F33A-4DF7-43C2-B9A5-AA6D9EE51EE2}" presName="Name0" presStyleCnt="0">
        <dgm:presLayoutVars>
          <dgm:dir/>
          <dgm:animLvl val="lvl"/>
          <dgm:resizeHandles val="exact"/>
        </dgm:presLayoutVars>
      </dgm:prSet>
      <dgm:spPr/>
    </dgm:pt>
    <dgm:pt modelId="{D800FBFA-8A91-42EE-8F90-9029DF034660}" type="pres">
      <dgm:prSet presAssocID="{6597616E-437A-4B8E-821E-167CE41B5A82}" presName="parTxOnly" presStyleLbl="node1" presStyleIdx="0" presStyleCnt="4">
        <dgm:presLayoutVars>
          <dgm:chMax val="0"/>
          <dgm:chPref val="0"/>
          <dgm:bulletEnabled val="1"/>
        </dgm:presLayoutVars>
      </dgm:prSet>
      <dgm:spPr/>
      <dgm:t>
        <a:bodyPr/>
        <a:lstStyle/>
        <a:p>
          <a:endParaRPr lang="en-US"/>
        </a:p>
      </dgm:t>
    </dgm:pt>
    <dgm:pt modelId="{724B06DF-6942-4145-B0D7-3826335D308F}" type="pres">
      <dgm:prSet presAssocID="{394C958E-BADC-40AD-AEC4-2111FDB4CC5C}" presName="parTxOnlySpace" presStyleCnt="0"/>
      <dgm:spPr/>
    </dgm:pt>
    <dgm:pt modelId="{029C1365-4E55-4103-B012-E8D2E32FF005}" type="pres">
      <dgm:prSet presAssocID="{C064C6AD-C208-4676-AAFB-F49B3991272D}" presName="parTxOnly" presStyleLbl="node1" presStyleIdx="1" presStyleCnt="4">
        <dgm:presLayoutVars>
          <dgm:chMax val="0"/>
          <dgm:chPref val="0"/>
          <dgm:bulletEnabled val="1"/>
        </dgm:presLayoutVars>
      </dgm:prSet>
      <dgm:spPr/>
      <dgm:t>
        <a:bodyPr/>
        <a:lstStyle/>
        <a:p>
          <a:endParaRPr lang="en-US"/>
        </a:p>
      </dgm:t>
    </dgm:pt>
    <dgm:pt modelId="{3BA80EBF-B4CD-4669-89E5-41EC11ED10FB}" type="pres">
      <dgm:prSet presAssocID="{8CB37AFD-392B-47F5-9185-920308C1EBDE}" presName="parTxOnlySpace" presStyleCnt="0"/>
      <dgm:spPr/>
    </dgm:pt>
    <dgm:pt modelId="{1969DDEA-4CD9-4A10-B84C-DE825F173A4E}" type="pres">
      <dgm:prSet presAssocID="{7FEE92AA-0A49-4CA7-8078-3E40797E251A}" presName="parTxOnly" presStyleLbl="node1" presStyleIdx="2" presStyleCnt="4">
        <dgm:presLayoutVars>
          <dgm:chMax val="0"/>
          <dgm:chPref val="0"/>
          <dgm:bulletEnabled val="1"/>
        </dgm:presLayoutVars>
      </dgm:prSet>
      <dgm:spPr/>
      <dgm:t>
        <a:bodyPr/>
        <a:lstStyle/>
        <a:p>
          <a:endParaRPr lang="en-US"/>
        </a:p>
      </dgm:t>
    </dgm:pt>
    <dgm:pt modelId="{4982390E-FA24-4A88-A9FD-DEC446978592}" type="pres">
      <dgm:prSet presAssocID="{A14211DC-A468-426A-ACFE-697AEA60FB3E}" presName="parTxOnlySpace" presStyleCnt="0"/>
      <dgm:spPr/>
    </dgm:pt>
    <dgm:pt modelId="{647A5BFD-5627-4DC7-B8C9-C31097D60F6D}" type="pres">
      <dgm:prSet presAssocID="{15C755CB-394A-46B3-9BFD-A91B12D7B729}" presName="parTxOnly" presStyleLbl="node1" presStyleIdx="3" presStyleCnt="4">
        <dgm:presLayoutVars>
          <dgm:chMax val="0"/>
          <dgm:chPref val="0"/>
          <dgm:bulletEnabled val="1"/>
        </dgm:presLayoutVars>
      </dgm:prSet>
      <dgm:spPr/>
      <dgm:t>
        <a:bodyPr/>
        <a:lstStyle/>
        <a:p>
          <a:endParaRPr lang="en-US"/>
        </a:p>
      </dgm:t>
    </dgm:pt>
  </dgm:ptLst>
  <dgm:cxnLst>
    <dgm:cxn modelId="{FB44BF24-1367-44D9-904B-7C7622634B7F}" srcId="{CD24F33A-4DF7-43C2-B9A5-AA6D9EE51EE2}" destId="{7FEE92AA-0A49-4CA7-8078-3E40797E251A}" srcOrd="2" destOrd="0" parTransId="{407BD70E-FBA6-49E7-9767-6C79E62D55AB}" sibTransId="{A14211DC-A468-426A-ACFE-697AEA60FB3E}"/>
    <dgm:cxn modelId="{C09E43B2-3211-44AC-9009-6FC5688E0E6C}" srcId="{CD24F33A-4DF7-43C2-B9A5-AA6D9EE51EE2}" destId="{C064C6AD-C208-4676-AAFB-F49B3991272D}" srcOrd="1" destOrd="0" parTransId="{890726A8-A91D-4891-88F4-E790362BEDC9}" sibTransId="{8CB37AFD-392B-47F5-9185-920308C1EBDE}"/>
    <dgm:cxn modelId="{69BF0EA4-8AE5-8E45-9CD4-CC15BB87EE9B}" type="presOf" srcId="{CD24F33A-4DF7-43C2-B9A5-AA6D9EE51EE2}" destId="{696C92D0-B4F8-4A3F-8DE9-D107B849EDBE}" srcOrd="0" destOrd="0" presId="urn:microsoft.com/office/officeart/2005/8/layout/chevron1"/>
    <dgm:cxn modelId="{BC9F8F7E-8DE4-4BF6-955E-E843124FEDEE}" srcId="{CD24F33A-4DF7-43C2-B9A5-AA6D9EE51EE2}" destId="{15C755CB-394A-46B3-9BFD-A91B12D7B729}" srcOrd="3" destOrd="0" parTransId="{C32CF687-4B77-43FB-8AF1-54C5970463BA}" sibTransId="{7638CE60-44C0-4CF7-8DB4-20C32F8BB4D8}"/>
    <dgm:cxn modelId="{15AE8FA4-F476-45A1-A6C2-C353010E80E7}" srcId="{CD24F33A-4DF7-43C2-B9A5-AA6D9EE51EE2}" destId="{6597616E-437A-4B8E-821E-167CE41B5A82}" srcOrd="0" destOrd="0" parTransId="{FC361C38-F41B-4510-ABF4-1176075F368A}" sibTransId="{394C958E-BADC-40AD-AEC4-2111FDB4CC5C}"/>
    <dgm:cxn modelId="{73B31874-69D4-2445-AC25-4EFF04EC57B2}" type="presOf" srcId="{15C755CB-394A-46B3-9BFD-A91B12D7B729}" destId="{647A5BFD-5627-4DC7-B8C9-C31097D60F6D}" srcOrd="0" destOrd="0" presId="urn:microsoft.com/office/officeart/2005/8/layout/chevron1"/>
    <dgm:cxn modelId="{713B9874-F173-6448-991B-7367A6534790}" type="presOf" srcId="{6597616E-437A-4B8E-821E-167CE41B5A82}" destId="{D800FBFA-8A91-42EE-8F90-9029DF034660}" srcOrd="0" destOrd="0" presId="urn:microsoft.com/office/officeart/2005/8/layout/chevron1"/>
    <dgm:cxn modelId="{543997FD-FC77-244E-A3DC-B1021680C274}" type="presOf" srcId="{C064C6AD-C208-4676-AAFB-F49B3991272D}" destId="{029C1365-4E55-4103-B012-E8D2E32FF005}" srcOrd="0" destOrd="0" presId="urn:microsoft.com/office/officeart/2005/8/layout/chevron1"/>
    <dgm:cxn modelId="{89C2E053-04E1-A14E-9D57-253E3722592D}" type="presOf" srcId="{7FEE92AA-0A49-4CA7-8078-3E40797E251A}" destId="{1969DDEA-4CD9-4A10-B84C-DE825F173A4E}" srcOrd="0" destOrd="0" presId="urn:microsoft.com/office/officeart/2005/8/layout/chevron1"/>
    <dgm:cxn modelId="{A838650E-10DF-1E46-99B6-269E84E4488A}" type="presParOf" srcId="{696C92D0-B4F8-4A3F-8DE9-D107B849EDBE}" destId="{D800FBFA-8A91-42EE-8F90-9029DF034660}" srcOrd="0" destOrd="0" presId="urn:microsoft.com/office/officeart/2005/8/layout/chevron1"/>
    <dgm:cxn modelId="{C4547E3F-B123-8B41-B895-01DCFC5182B8}" type="presParOf" srcId="{696C92D0-B4F8-4A3F-8DE9-D107B849EDBE}" destId="{724B06DF-6942-4145-B0D7-3826335D308F}" srcOrd="1" destOrd="0" presId="urn:microsoft.com/office/officeart/2005/8/layout/chevron1"/>
    <dgm:cxn modelId="{ECBA362A-E9BE-3C4F-AD9F-D7824F882CF6}" type="presParOf" srcId="{696C92D0-B4F8-4A3F-8DE9-D107B849EDBE}" destId="{029C1365-4E55-4103-B012-E8D2E32FF005}" srcOrd="2" destOrd="0" presId="urn:microsoft.com/office/officeart/2005/8/layout/chevron1"/>
    <dgm:cxn modelId="{F8069E21-6540-F04E-935F-E583B035DDA3}" type="presParOf" srcId="{696C92D0-B4F8-4A3F-8DE9-D107B849EDBE}" destId="{3BA80EBF-B4CD-4669-89E5-41EC11ED10FB}" srcOrd="3" destOrd="0" presId="urn:microsoft.com/office/officeart/2005/8/layout/chevron1"/>
    <dgm:cxn modelId="{CCD51E58-2B61-5241-8C08-A89D01947BB6}" type="presParOf" srcId="{696C92D0-B4F8-4A3F-8DE9-D107B849EDBE}" destId="{1969DDEA-4CD9-4A10-B84C-DE825F173A4E}" srcOrd="4" destOrd="0" presId="urn:microsoft.com/office/officeart/2005/8/layout/chevron1"/>
    <dgm:cxn modelId="{CB2008D4-9D41-BE4C-9E91-BBE38C5F6917}" type="presParOf" srcId="{696C92D0-B4F8-4A3F-8DE9-D107B849EDBE}" destId="{4982390E-FA24-4A88-A9FD-DEC446978592}" srcOrd="5" destOrd="0" presId="urn:microsoft.com/office/officeart/2005/8/layout/chevron1"/>
    <dgm:cxn modelId="{5E3738B2-3B16-F546-B2D2-B086ED276907}" type="presParOf" srcId="{696C92D0-B4F8-4A3F-8DE9-D107B849EDBE}" destId="{647A5BFD-5627-4DC7-B8C9-C31097D60F6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0FBFA-8A91-42EE-8F90-9029DF034660}">
      <dsp:nvSpPr>
        <dsp:cNvPr id="0" name=""/>
        <dsp:cNvSpPr/>
      </dsp:nvSpPr>
      <dsp:spPr>
        <a:xfrm>
          <a:off x="4520" y="1973555"/>
          <a:ext cx="2631482" cy="105259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High Quality Process</a:t>
          </a:r>
        </a:p>
      </dsp:txBody>
      <dsp:txXfrm>
        <a:off x="530816" y="1973555"/>
        <a:ext cx="1578890" cy="1052592"/>
      </dsp:txXfrm>
    </dsp:sp>
    <dsp:sp modelId="{029C1365-4E55-4103-B012-E8D2E32FF005}">
      <dsp:nvSpPr>
        <dsp:cNvPr id="0" name=""/>
        <dsp:cNvSpPr/>
      </dsp:nvSpPr>
      <dsp:spPr>
        <a:xfrm>
          <a:off x="2372854" y="1973555"/>
          <a:ext cx="2631482" cy="1052592"/>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Commitment</a:t>
          </a:r>
        </a:p>
      </dsp:txBody>
      <dsp:txXfrm>
        <a:off x="2899150" y="1973555"/>
        <a:ext cx="1578890" cy="1052592"/>
      </dsp:txXfrm>
    </dsp:sp>
    <dsp:sp modelId="{1969DDEA-4CD9-4A10-B84C-DE825F173A4E}">
      <dsp:nvSpPr>
        <dsp:cNvPr id="0" name=""/>
        <dsp:cNvSpPr/>
      </dsp:nvSpPr>
      <dsp:spPr>
        <a:xfrm>
          <a:off x="4741188" y="1973555"/>
          <a:ext cx="2631482" cy="1052592"/>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Cooperation</a:t>
          </a:r>
        </a:p>
      </dsp:txBody>
      <dsp:txXfrm>
        <a:off x="5267484" y="1973555"/>
        <a:ext cx="1578890" cy="1052592"/>
      </dsp:txXfrm>
    </dsp:sp>
    <dsp:sp modelId="{647A5BFD-5627-4DC7-B8C9-C31097D60F6D}">
      <dsp:nvSpPr>
        <dsp:cNvPr id="0" name=""/>
        <dsp:cNvSpPr/>
      </dsp:nvSpPr>
      <dsp:spPr>
        <a:xfrm>
          <a:off x="7109522" y="1973555"/>
          <a:ext cx="2631482" cy="1052592"/>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Effectiveness</a:t>
          </a:r>
        </a:p>
      </dsp:txBody>
      <dsp:txXfrm>
        <a:off x="7635818" y="1973555"/>
        <a:ext cx="1578890" cy="10525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6F2FF-225C-41D1-BAAB-F405F4A19E16}"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E829F-C918-4081-84F5-F70CBAFEE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Civic Canopy transforms</a:t>
            </a:r>
            <a:r>
              <a:rPr lang="en-US" baseline="0"/>
              <a:t> the way pivotal issues are solved by creating a culture of collaboration across Colorado</a:t>
            </a:r>
          </a:p>
          <a:p>
            <a:pPr marL="171450" indent="-171450">
              <a:buFont typeface="Arial" panose="020B0604020202020204" pitchFamily="34" charset="0"/>
              <a:buChar char="•"/>
            </a:pPr>
            <a:r>
              <a:rPr lang="en-US" baseline="0"/>
              <a:t>The Civic Canopy is a community-based nonprofit working to connect diverse groups of people seeking change in their communities</a:t>
            </a:r>
          </a:p>
          <a:p>
            <a:pPr marL="171450" indent="-171450">
              <a:buFont typeface="Arial" panose="020B0604020202020204" pitchFamily="34" charset="0"/>
              <a:buChar char="•"/>
            </a:pPr>
            <a:r>
              <a:rPr lang="en-US" baseline="0"/>
              <a:t>We use a research-based Community Learning Model to drive our work supporting a 3 part platform that:</a:t>
            </a:r>
          </a:p>
          <a:p>
            <a:pPr marL="628650" lvl="1" indent="-171450">
              <a:buFont typeface="Arial" panose="020B0604020202020204" pitchFamily="34" charset="0"/>
              <a:buChar char="•"/>
            </a:pPr>
            <a:r>
              <a:rPr lang="en-US" baseline="0"/>
              <a:t>Builds connections through shared technology;</a:t>
            </a:r>
          </a:p>
          <a:p>
            <a:pPr marL="628650" lvl="1" indent="-171450">
              <a:buFont typeface="Arial" panose="020B0604020202020204" pitchFamily="34" charset="0"/>
              <a:buChar char="•"/>
            </a:pPr>
            <a:r>
              <a:rPr lang="en-US" baseline="0"/>
              <a:t>Builds capacity through training and technical assistance; and</a:t>
            </a:r>
          </a:p>
          <a:p>
            <a:pPr marL="628650" lvl="1" indent="-171450">
              <a:buFont typeface="Arial" panose="020B0604020202020204" pitchFamily="34" charset="0"/>
              <a:buChar char="•"/>
            </a:pPr>
            <a:r>
              <a:rPr lang="en-US" baseline="0"/>
              <a:t>Builds a movement through engagement and advocacy</a:t>
            </a:r>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2</a:t>
            </a:fld>
            <a:endParaRPr lang="en-US"/>
          </a:p>
        </p:txBody>
      </p:sp>
    </p:spTree>
    <p:extLst>
      <p:ext uri="{BB962C8B-B14F-4D97-AF65-F5344CB8AC3E}">
        <p14:creationId xmlns:p14="http://schemas.microsoft.com/office/powerpoint/2010/main" val="178994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38652428" indent="-38186541">
              <a:defRPr kumimoji="1" sz="1200">
                <a:solidFill>
                  <a:schemeClr val="tx1"/>
                </a:solidFill>
                <a:latin typeface="Arial" charset="0"/>
                <a:ea typeface="ＭＳ Ｐゴシック" charset="0"/>
              </a:defRPr>
            </a:lvl2pPr>
            <a:lvl3pPr marL="1164717" indent="-232943">
              <a:defRPr kumimoji="1" sz="1200">
                <a:solidFill>
                  <a:schemeClr val="tx1"/>
                </a:solidFill>
                <a:latin typeface="Arial" charset="0"/>
                <a:ea typeface="ＭＳ Ｐゴシック" charset="0"/>
              </a:defRPr>
            </a:lvl3pPr>
            <a:lvl4pPr marL="1630604" indent="-232943">
              <a:defRPr kumimoji="1" sz="1200">
                <a:solidFill>
                  <a:schemeClr val="tx1"/>
                </a:solidFill>
                <a:latin typeface="Arial" charset="0"/>
                <a:ea typeface="ＭＳ Ｐゴシック" charset="0"/>
              </a:defRPr>
            </a:lvl4pPr>
            <a:lvl5pPr marL="2096491" indent="-232943">
              <a:defRPr kumimoji="1" sz="1200">
                <a:solidFill>
                  <a:schemeClr val="tx1"/>
                </a:solidFill>
                <a:latin typeface="Arial" charset="0"/>
                <a:ea typeface="ＭＳ Ｐゴシック" charset="0"/>
              </a:defRPr>
            </a:lvl5pPr>
            <a:lvl6pPr marL="2562377" indent="-232943" eaLnBrk="0" fontAlgn="base" hangingPunct="0">
              <a:spcBef>
                <a:spcPct val="30000"/>
              </a:spcBef>
              <a:spcAft>
                <a:spcPct val="0"/>
              </a:spcAft>
              <a:defRPr kumimoji="1" sz="1200">
                <a:solidFill>
                  <a:schemeClr val="tx1"/>
                </a:solidFill>
                <a:latin typeface="Arial" charset="0"/>
                <a:ea typeface="ＭＳ Ｐゴシック" charset="0"/>
              </a:defRPr>
            </a:lvl6pPr>
            <a:lvl7pPr marL="3028264" indent="-232943" eaLnBrk="0" fontAlgn="base" hangingPunct="0">
              <a:spcBef>
                <a:spcPct val="30000"/>
              </a:spcBef>
              <a:spcAft>
                <a:spcPct val="0"/>
              </a:spcAft>
              <a:defRPr kumimoji="1" sz="1200">
                <a:solidFill>
                  <a:schemeClr val="tx1"/>
                </a:solidFill>
                <a:latin typeface="Arial" charset="0"/>
                <a:ea typeface="ＭＳ Ｐゴシック" charset="0"/>
              </a:defRPr>
            </a:lvl7pPr>
            <a:lvl8pPr marL="3494151" indent="-232943" eaLnBrk="0" fontAlgn="base" hangingPunct="0">
              <a:spcBef>
                <a:spcPct val="30000"/>
              </a:spcBef>
              <a:spcAft>
                <a:spcPct val="0"/>
              </a:spcAft>
              <a:defRPr kumimoji="1" sz="1200">
                <a:solidFill>
                  <a:schemeClr val="tx1"/>
                </a:solidFill>
                <a:latin typeface="Arial" charset="0"/>
                <a:ea typeface="ＭＳ Ｐゴシック" charset="0"/>
              </a:defRPr>
            </a:lvl8pPr>
            <a:lvl9pPr marL="3960038" indent="-232943" eaLnBrk="0" fontAlgn="base" hangingPunct="0">
              <a:spcBef>
                <a:spcPct val="30000"/>
              </a:spcBef>
              <a:spcAft>
                <a:spcPct val="0"/>
              </a:spcAft>
              <a:defRPr kumimoji="1" sz="12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DBABE5-26A4-7C46-AD1D-AE664ED510A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1774">
              <a:defRPr/>
            </a:pPr>
            <a:r>
              <a:rPr lang="en-US" sz="1000" dirty="0">
                <a:ea typeface="ＭＳ Ｐゴシック" charset="0"/>
              </a:rPr>
              <a:t>Let’s start with some key definitions…</a:t>
            </a:r>
          </a:p>
          <a:p>
            <a:pPr defTabSz="931774">
              <a:defRPr/>
            </a:pPr>
            <a:r>
              <a:rPr lang="en-US" sz="1000" dirty="0">
                <a:ea typeface="ＭＳ Ｐゴシック" charset="0"/>
              </a:rPr>
              <a:t>So breaking down these levels of accountability…</a:t>
            </a:r>
          </a:p>
          <a:p>
            <a:pPr defTabSz="931774">
              <a:defRPr/>
            </a:pPr>
            <a:endParaRPr lang="en-US" sz="1000" dirty="0">
              <a:ea typeface="ＭＳ Ｐゴシック" charset="0"/>
            </a:endParaRPr>
          </a:p>
          <a:p>
            <a:pPr defTabSz="931774">
              <a:defRPr/>
            </a:pPr>
            <a:r>
              <a:rPr lang="en-US" sz="1000" u="sng" dirty="0">
                <a:ea typeface="ＭＳ Ｐゴシック" charset="0"/>
              </a:rPr>
              <a:t>At the HIGHEST LEVEL on </a:t>
            </a:r>
            <a:r>
              <a:rPr lang="en-US" sz="1000" b="1" u="sng" dirty="0">
                <a:ea typeface="ＭＳ Ｐゴシック" charset="0"/>
              </a:rPr>
              <a:t>the population accountability level</a:t>
            </a:r>
            <a:r>
              <a:rPr lang="en-US" sz="1000" u="sng" dirty="0">
                <a:ea typeface="ＭＳ Ｐゴシック" charset="0"/>
              </a:rPr>
              <a:t>, we have </a:t>
            </a:r>
            <a:r>
              <a:rPr lang="en-US" sz="1000" b="1" u="sng" dirty="0">
                <a:ea typeface="ＭＳ Ｐゴシック" charset="0"/>
              </a:rPr>
              <a:t>RESULTS</a:t>
            </a:r>
            <a:r>
              <a:rPr lang="en-US" sz="1000" u="sng" dirty="0">
                <a:ea typeface="ＭＳ Ｐゴシック" charset="0"/>
              </a:rPr>
              <a:t>…..</a:t>
            </a:r>
          </a:p>
          <a:p>
            <a:pPr defTabSz="931774">
              <a:defRPr/>
            </a:pPr>
            <a:r>
              <a:rPr lang="en-US" sz="1000" dirty="0">
                <a:ea typeface="ＭＳ Ｐゴシック" charset="0"/>
              </a:rPr>
              <a:t>On the population level, which you will remember is concerned with whole populations, we call a result a condition of well-being…</a:t>
            </a:r>
          </a:p>
          <a:p>
            <a:pPr eaLnBrk="1" hangingPunct="1"/>
            <a:endParaRPr lang="en-US" sz="1000" dirty="0">
              <a:ea typeface="ＭＳ Ｐゴシック" charset="0"/>
            </a:endParaRPr>
          </a:p>
          <a:p>
            <a:pPr eaLnBrk="1" hangingPunct="1"/>
            <a:r>
              <a:rPr lang="en-US" sz="1000" b="1" u="sng" dirty="0">
                <a:solidFill>
                  <a:srgbClr val="FF00FF"/>
                </a:solidFill>
                <a:ea typeface="ＭＳ Ｐゴシック" charset="0"/>
              </a:rPr>
              <a:t>Indicators</a:t>
            </a:r>
            <a:r>
              <a:rPr lang="en-US" sz="1000" u="sng" dirty="0">
                <a:solidFill>
                  <a:srgbClr val="FF00FF"/>
                </a:solidFill>
                <a:ea typeface="ＭＳ Ｐゴシック" charset="0"/>
              </a:rPr>
              <a:t> </a:t>
            </a:r>
            <a:r>
              <a:rPr lang="en-US" sz="1000" dirty="0">
                <a:solidFill>
                  <a:srgbClr val="FF00FF"/>
                </a:solidFill>
                <a:ea typeface="ＭＳ Ｐゴシック" charset="0"/>
              </a:rPr>
              <a:t>are measures which help quantify the achievement of a result.</a:t>
            </a:r>
            <a:r>
              <a:rPr lang="en-US" sz="1000" dirty="0">
                <a:ea typeface="ＭＳ Ｐゴシック" charset="0"/>
              </a:rPr>
              <a:t> So, for example, the rate of low-</a:t>
            </a:r>
            <a:r>
              <a:rPr lang="en-US" sz="1000" dirty="0" err="1">
                <a:ea typeface="ＭＳ Ｐゴシック" charset="0"/>
              </a:rPr>
              <a:t>birthweight</a:t>
            </a:r>
            <a:r>
              <a:rPr lang="en-US" sz="1000" dirty="0">
                <a:ea typeface="ＭＳ Ｐゴシック" charset="0"/>
              </a:rPr>
              <a:t> babies helps quantify whether we're getting healthy births or not…</a:t>
            </a:r>
          </a:p>
          <a:p>
            <a:pPr eaLnBrk="1" hangingPunct="1"/>
            <a:endParaRPr lang="en-US" sz="1000" dirty="0">
              <a:ea typeface="ＭＳ Ｐゴシック" charset="0"/>
            </a:endParaRPr>
          </a:p>
          <a:p>
            <a:pPr eaLnBrk="1" hangingPunct="1"/>
            <a:r>
              <a:rPr lang="en-US" sz="1000" b="1" u="sng" dirty="0">
                <a:solidFill>
                  <a:srgbClr val="FF00FF"/>
                </a:solidFill>
                <a:ea typeface="ＭＳ Ｐゴシック" charset="0"/>
              </a:rPr>
              <a:t>Performance Measures</a:t>
            </a:r>
            <a:r>
              <a:rPr lang="en-US" sz="1000" b="1" dirty="0">
                <a:solidFill>
                  <a:srgbClr val="FF00FF"/>
                </a:solidFill>
                <a:ea typeface="ＭＳ Ｐゴシック" charset="0"/>
              </a:rPr>
              <a:t> </a:t>
            </a:r>
            <a:r>
              <a:rPr lang="en-US" sz="1000" dirty="0">
                <a:solidFill>
                  <a:srgbClr val="FF00FF"/>
                </a:solidFill>
                <a:ea typeface="ＭＳ Ｐゴシック" charset="0"/>
              </a:rPr>
              <a:t>are measures of how well public and private programs and agencies are working</a:t>
            </a:r>
            <a:r>
              <a:rPr lang="en-US" sz="1000" i="1" dirty="0">
                <a:solidFill>
                  <a:srgbClr val="FF00FF"/>
                </a:solidFill>
                <a:ea typeface="ＭＳ Ｐゴシック" charset="0"/>
              </a:rPr>
              <a:t>.</a:t>
            </a:r>
            <a:r>
              <a:rPr lang="en-US" sz="1000" dirty="0">
                <a:ea typeface="ＭＳ Ｐゴシック" charset="0"/>
              </a:rPr>
              <a:t> The most important performance measures tell us whether the clients or customers of the service are better off. Remember, this is only for the clients you may serve (for a council this could be complex, and we’ll talk about this later)</a:t>
            </a:r>
          </a:p>
          <a:p>
            <a:pPr eaLnBrk="1" hangingPunct="1"/>
            <a:endParaRPr lang="en-US" sz="1000" dirty="0">
              <a:ea typeface="ＭＳ Ｐゴシック" charset="0"/>
            </a:endParaRPr>
          </a:p>
          <a:p>
            <a:pPr eaLnBrk="1" hangingPunct="1"/>
            <a:r>
              <a:rPr lang="en-US" sz="1000" dirty="0">
                <a:ea typeface="ＭＳ Ｐゴシック" charset="0"/>
              </a:rPr>
              <a:t>If you’re a hospital and one of your results is healthy babies and % of low birthweight babies in your community is your indicator, what might a good performance measure be? (i.e. your own hospital’s rate of low birthweight babies, # of parents served by prenatal classes, etc.)</a:t>
            </a:r>
          </a:p>
          <a:p>
            <a:pPr eaLnBrk="1" hangingPunct="1"/>
            <a:endParaRPr lang="en-US" sz="1000" dirty="0">
              <a:ea typeface="ＭＳ Ｐゴシック" charset="0"/>
            </a:endParaRPr>
          </a:p>
          <a:p>
            <a:pPr eaLnBrk="1" hangingPunct="1"/>
            <a:r>
              <a:rPr lang="en-US" sz="1000" b="1" dirty="0">
                <a:ea typeface="ＭＳ Ｐゴシック" charset="0"/>
              </a:rPr>
              <a:t>The principal distinction here is between </a:t>
            </a:r>
            <a:r>
              <a:rPr lang="en-US" sz="1000" b="1" i="1" dirty="0">
                <a:solidFill>
                  <a:srgbClr val="FF00FF"/>
                </a:solidFill>
                <a:ea typeface="ＭＳ Ｐゴシック" charset="0"/>
              </a:rPr>
              <a:t>ends and means</a:t>
            </a:r>
            <a:r>
              <a:rPr lang="en-US" sz="1000" dirty="0">
                <a:solidFill>
                  <a:srgbClr val="FF00FF"/>
                </a:solidFill>
                <a:ea typeface="ＭＳ Ｐゴシック" charset="0"/>
              </a:rPr>
              <a:t>.</a:t>
            </a:r>
            <a:r>
              <a:rPr lang="en-US" sz="1000" dirty="0">
                <a:ea typeface="ＭＳ Ｐゴシック" charset="0"/>
              </a:rPr>
              <a:t> </a:t>
            </a:r>
            <a:r>
              <a:rPr lang="en-US" sz="1000" u="sng" dirty="0">
                <a:ea typeface="ＭＳ Ｐゴシック" charset="0"/>
              </a:rPr>
              <a:t>Results and indicators are about the ends </a:t>
            </a:r>
            <a:r>
              <a:rPr lang="en-US" sz="1000" dirty="0">
                <a:ea typeface="ＭＳ Ｐゴシック" charset="0"/>
              </a:rPr>
              <a:t>we want for children and families. And strategies and </a:t>
            </a:r>
            <a:r>
              <a:rPr lang="en-US" sz="1000" u="sng" dirty="0">
                <a:ea typeface="ＭＳ Ｐゴシック" charset="0"/>
              </a:rPr>
              <a:t>performance measures are about the means to get there. </a:t>
            </a:r>
            <a:endParaRPr lang="en-US" sz="1000" b="1" dirty="0">
              <a:solidFill>
                <a:srgbClr val="0000FF"/>
              </a:solidFill>
              <a:ea typeface="ＭＳ Ｐゴシック" charset="0"/>
            </a:endParaRPr>
          </a:p>
          <a:p>
            <a:pPr algn="ctr" eaLnBrk="1" hangingPunct="1"/>
            <a:endParaRPr lang="en-US" b="1" dirty="0">
              <a:solidFill>
                <a:srgbClr val="0000FF"/>
              </a:solidFill>
              <a:ea typeface="ＭＳ Ｐゴシック" charset="0"/>
            </a:endParaRPr>
          </a:p>
          <a:p>
            <a:pPr eaLnBrk="1" hangingPunct="1"/>
            <a:endParaRPr lang="en-US" dirty="0">
              <a:ea typeface="ＭＳ Ｐゴシック" charset="0"/>
            </a:endParaRPr>
          </a:p>
          <a:p>
            <a:pPr eaLnBrk="1" hangingPunct="1"/>
            <a:r>
              <a:rPr lang="en-US" dirty="0">
                <a:ea typeface="ＭＳ Ｐゴシック" charset="0"/>
              </a:rPr>
              <a:t>CFF:</a:t>
            </a:r>
            <a:r>
              <a:rPr lang="en-US" baseline="0" dirty="0">
                <a:ea typeface="ＭＳ Ｐゴシック" charset="0"/>
              </a:rPr>
              <a:t> Already have Performance Measures in place, all working on SDOH’s—working to track their impact connected to clientele, but this can help us visualize and understand how your work at the Performance Level can connect to a bigger, shared result or outcome – that is how Collective Impact can fit in.</a:t>
            </a:r>
            <a:endParaRPr lang="en-US" dirty="0">
              <a:ea typeface="ＭＳ Ｐゴシック" charset="0"/>
            </a:endParaRPr>
          </a:p>
          <a:p>
            <a:pPr eaLnBrk="1" hangingPunct="1"/>
            <a:r>
              <a:rPr lang="en-US" b="1" dirty="0">
                <a:ea typeface="ＭＳ Ｐゴシック" charset="0"/>
              </a:rPr>
              <a:t>  </a:t>
            </a:r>
          </a:p>
          <a:p>
            <a:pPr eaLnBrk="1" hangingPunct="1"/>
            <a:endParaRPr lang="en-US" dirty="0">
              <a:ea typeface="ＭＳ Ｐゴシック" charset="0"/>
            </a:endParaRPr>
          </a:p>
        </p:txBody>
      </p:sp>
    </p:spTree>
    <p:extLst>
      <p:ext uri="{BB962C8B-B14F-4D97-AF65-F5344CB8AC3E}">
        <p14:creationId xmlns:p14="http://schemas.microsoft.com/office/powerpoint/2010/main" val="199868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41D89-F508-418A-BB43-3F19AD9C6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84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an inclusive environment that fosters trust, authenticity, and shared commitment is essential for the success of any collaborative work. </a:t>
            </a:r>
          </a:p>
          <a:p>
            <a:endParaRPr lang="en-US" dirty="0"/>
          </a:p>
          <a:p>
            <a:r>
              <a:rPr lang="en-US" dirty="0"/>
              <a:t>And, it’s not easy, nor quick, nor a one-time event….</a:t>
            </a:r>
          </a:p>
        </p:txBody>
      </p:sp>
      <p:sp>
        <p:nvSpPr>
          <p:cNvPr id="4" name="Slide Number Placeholder 3"/>
          <p:cNvSpPr>
            <a:spLocks noGrp="1"/>
          </p:cNvSpPr>
          <p:nvPr>
            <p:ph type="sldNum" sz="quarter" idx="10"/>
          </p:nvPr>
        </p:nvSpPr>
        <p:spPr/>
        <p:txBody>
          <a:bodyPr/>
          <a:lstStyle/>
          <a:p>
            <a:fld id="{D2EE829F-C918-4081-84F5-F70CBAFEEF20}" type="slidenum">
              <a:rPr lang="en-US" smtClean="0"/>
              <a:t>16</a:t>
            </a:fld>
            <a:endParaRPr lang="en-US"/>
          </a:p>
        </p:txBody>
      </p:sp>
    </p:spTree>
    <p:extLst>
      <p:ext uri="{BB962C8B-B14F-4D97-AF65-F5344CB8AC3E}">
        <p14:creationId xmlns:p14="http://schemas.microsoft.com/office/powerpoint/2010/main" val="406866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mindset shifts essential to creating a coalition’s shared vision </a:t>
            </a:r>
          </a:p>
          <a:p>
            <a:endParaRPr lang="en-US" dirty="0"/>
          </a:p>
          <a:p>
            <a:r>
              <a:rPr lang="en-US" dirty="0"/>
              <a:t>The field is learning and evolving into best practices that  creating/refining a shared vision is </a:t>
            </a:r>
          </a:p>
          <a:p>
            <a:endParaRPr lang="en-US" dirty="0"/>
          </a:p>
          <a:p>
            <a:r>
              <a:rPr lang="en-US" dirty="0"/>
              <a:t>Substantially different from strategic planning thinking and methods</a:t>
            </a:r>
          </a:p>
          <a:p>
            <a:endParaRPr lang="en-US" dirty="0"/>
          </a:p>
          <a:p>
            <a:pPr marL="171450" indent="-171450">
              <a:buFont typeface="Arial" panose="020B0604020202020204" pitchFamily="34" charset="0"/>
              <a:buChar char="•"/>
            </a:pPr>
            <a:r>
              <a:rPr lang="en-US" dirty="0"/>
              <a:t>It’s about taking the time and creating the space needed to generate widespread commitment rather than a time constrained process that is all about a product</a:t>
            </a:r>
          </a:p>
          <a:p>
            <a:pPr marL="171450" indent="-171450">
              <a:buFont typeface="Arial" panose="020B0604020202020204" pitchFamily="34" charset="0"/>
              <a:buChar char="•"/>
            </a:pPr>
            <a:r>
              <a:rPr lang="en-US" dirty="0"/>
              <a:t>It’s about valuing and elevating context expertise (those who live the experience) rather than content expertise (those studied in the issue) – both/and</a:t>
            </a:r>
          </a:p>
          <a:p>
            <a:pPr marL="171450" indent="-171450">
              <a:buFont typeface="Arial" panose="020B0604020202020204" pitchFamily="34" charset="0"/>
              <a:buChar char="•"/>
            </a:pPr>
            <a:r>
              <a:rPr lang="en-US" dirty="0"/>
              <a:t>It’s about arousing the curiosity and energy that comes from thinking, sharing, learning together rather than centering around assumptions and givens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about an engagement process rather than about a product – strive to be open, inclusive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23</a:t>
            </a:fld>
            <a:endParaRPr lang="en-US"/>
          </a:p>
        </p:txBody>
      </p:sp>
    </p:spTree>
    <p:extLst>
      <p:ext uri="{BB962C8B-B14F-4D97-AF65-F5344CB8AC3E}">
        <p14:creationId xmlns:p14="http://schemas.microsoft.com/office/powerpoint/2010/main" val="33283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819A6-51D0-4A1B-AF8D-7081B55DAB6C}" type="slidenum">
              <a:rPr lang="en-US" smtClean="0"/>
              <a:t>32</a:t>
            </a:fld>
            <a:endParaRPr lang="en-US"/>
          </a:p>
        </p:txBody>
      </p:sp>
    </p:spTree>
    <p:extLst>
      <p:ext uri="{BB962C8B-B14F-4D97-AF65-F5344CB8AC3E}">
        <p14:creationId xmlns:p14="http://schemas.microsoft.com/office/powerpoint/2010/main" val="13596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6</a:t>
            </a:fld>
            <a:endParaRPr lang="en-US"/>
          </a:p>
        </p:txBody>
      </p:sp>
    </p:spTree>
    <p:extLst>
      <p:ext uri="{BB962C8B-B14F-4D97-AF65-F5344CB8AC3E}">
        <p14:creationId xmlns:p14="http://schemas.microsoft.com/office/powerpoint/2010/main" val="36571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came out in 2011—spread like wildfire.  Really hit a nerve.  50 people must have forwarded it to us saying “I think this is what you’ve been talking about.”  And everyone felt that way—that they had been doing this all along but hadn’t </a:t>
            </a:r>
            <a:r>
              <a:rPr lang="en-US" dirty="0" err="1"/>
              <a:t>labled</a:t>
            </a:r>
            <a:r>
              <a:rPr lang="en-US" dirty="0"/>
              <a:t> it collective impact.</a:t>
            </a:r>
          </a:p>
        </p:txBody>
      </p:sp>
      <p:sp>
        <p:nvSpPr>
          <p:cNvPr id="4" name="Slide Number Placeholder 3"/>
          <p:cNvSpPr>
            <a:spLocks noGrp="1"/>
          </p:cNvSpPr>
          <p:nvPr>
            <p:ph type="sldNum" sz="quarter" idx="10"/>
          </p:nvPr>
        </p:nvSpPr>
        <p:spPr/>
        <p:txBody>
          <a:bodyPr/>
          <a:lstStyle/>
          <a:p>
            <a:fld id="{32F4DDC4-EC21-4CE3-A7A1-B413ABA81204}" type="slidenum">
              <a:rPr lang="en-US" smtClean="0"/>
              <a:t>7</a:t>
            </a:fld>
            <a:endParaRPr lang="en-US"/>
          </a:p>
        </p:txBody>
      </p:sp>
    </p:spTree>
    <p:extLst>
      <p:ext uri="{BB962C8B-B14F-4D97-AF65-F5344CB8AC3E}">
        <p14:creationId xmlns:p14="http://schemas.microsoft.com/office/powerpoint/2010/main" val="113904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Provided an operating manual for how we’re supposed to organize ourselves, gave language to our efforts</a:t>
            </a:r>
            <a:endParaRPr lang="en-US" dirty="0"/>
          </a:p>
        </p:txBody>
      </p:sp>
      <p:sp>
        <p:nvSpPr>
          <p:cNvPr id="4" name="Slide Number Placeholder 3"/>
          <p:cNvSpPr>
            <a:spLocks noGrp="1"/>
          </p:cNvSpPr>
          <p:nvPr>
            <p:ph type="sldNum" sz="quarter" idx="10"/>
          </p:nvPr>
        </p:nvSpPr>
        <p:spPr/>
        <p:txBody>
          <a:bodyPr/>
          <a:lstStyle/>
          <a:p>
            <a:fld id="{32F4DDC4-EC21-4CE3-A7A1-B413ABA81204}" type="slidenum">
              <a:rPr lang="en-US" smtClean="0"/>
              <a:t>8</a:t>
            </a:fld>
            <a:endParaRPr lang="en-US"/>
          </a:p>
        </p:txBody>
      </p:sp>
    </p:spTree>
    <p:extLst>
      <p:ext uri="{BB962C8B-B14F-4D97-AF65-F5344CB8AC3E}">
        <p14:creationId xmlns:p14="http://schemas.microsoft.com/office/powerpoint/2010/main" val="233065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way to visualize the difference between collective impact and our typical and current practice of isolated impact is to think of each arrow as an organization’s or group contribution.  Frequently they all feel like they are working against each other, heading in separate directions.  With intention and commitment, groups can move to align their efforts toward shared goals. If they take the next big leap, often involving a more explicit shared agenda and more rigorous strategic learning and accountability, they reach even deeper, collective impact.</a:t>
            </a:r>
          </a:p>
        </p:txBody>
      </p:sp>
      <p:sp>
        <p:nvSpPr>
          <p:cNvPr id="4" name="Slide Number Placeholder 3"/>
          <p:cNvSpPr>
            <a:spLocks noGrp="1"/>
          </p:cNvSpPr>
          <p:nvPr>
            <p:ph type="sldNum" sz="quarter" idx="10"/>
          </p:nvPr>
        </p:nvSpPr>
        <p:spPr/>
        <p:txBody>
          <a:bodyPr/>
          <a:lstStyle/>
          <a:p>
            <a:fld id="{D2EE829F-C918-4081-84F5-F70CBAFEEF20}" type="slidenum">
              <a:rPr lang="en-US" smtClean="0"/>
              <a:t>9</a:t>
            </a:fld>
            <a:endParaRPr lang="en-US"/>
          </a:p>
        </p:txBody>
      </p:sp>
    </p:spTree>
    <p:extLst>
      <p:ext uri="{BB962C8B-B14F-4D97-AF65-F5344CB8AC3E}">
        <p14:creationId xmlns:p14="http://schemas.microsoft.com/office/powerpoint/2010/main" val="308580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Canopy’s Community Learning Model </a:t>
            </a:r>
          </a:p>
        </p:txBody>
      </p:sp>
      <p:sp>
        <p:nvSpPr>
          <p:cNvPr id="4" name="Slide Number Placeholder 3"/>
          <p:cNvSpPr>
            <a:spLocks noGrp="1"/>
          </p:cNvSpPr>
          <p:nvPr>
            <p:ph type="sldNum" sz="quarter" idx="10"/>
          </p:nvPr>
        </p:nvSpPr>
        <p:spPr/>
        <p:txBody>
          <a:bodyPr/>
          <a:lstStyle/>
          <a:p>
            <a:fld id="{D2EE829F-C918-4081-84F5-F70CBAFEEF20}" type="slidenum">
              <a:rPr lang="en-US" smtClean="0"/>
              <a:t>10</a:t>
            </a:fld>
            <a:endParaRPr lang="en-US"/>
          </a:p>
        </p:txBody>
      </p:sp>
    </p:spTree>
    <p:extLst>
      <p:ext uri="{BB962C8B-B14F-4D97-AF65-F5344CB8AC3E}">
        <p14:creationId xmlns:p14="http://schemas.microsoft.com/office/powerpoint/2010/main" val="268831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of all successful collaborative work is a set of identified, shared results.  WHAT we are striving to achieve.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829F-C918-4081-84F5-F70CBAFEE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42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r>
              <a:rPr lang="en-US" dirty="0" err="1"/>
              <a:t>Schmoker’s</a:t>
            </a:r>
            <a:r>
              <a:rPr lang="en-US" dirty="0"/>
              <a:t> work around Results in the educational setting was tremendously influential in the early years of the Canopy; Friedman’s work around RBA laid the foundation for the methods and framework; and Clear Impact </a:t>
            </a:r>
            <a:r>
              <a:rPr lang="en-US"/>
              <a:t>helped train us in the methods and tools we use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829F-C918-4081-84F5-F70CBAFEE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35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a:t>
            </a:r>
            <a:r>
              <a:rPr lang="en-US" baseline="0" dirty="0"/>
              <a:t> there’s confusion about a particular term, always go back to what the original idea is (i.e. is this a condition of wellbeing or is it a measure, strategy? Etc.)</a:t>
            </a:r>
          </a:p>
          <a:p>
            <a:pPr marL="174708" indent="-174708">
              <a:buFont typeface="Arial" panose="020B0604020202020204" pitchFamily="34" charset="0"/>
              <a:buChar char="•"/>
            </a:pPr>
            <a:r>
              <a:rPr lang="en-US" baseline="0" dirty="0"/>
              <a:t>Brainstorm: when we say the term RESULT, what are other terms people often use to distinguish? How can they be easily misinterpreted?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41D89-F508-418A-BB43-3F19AD9C6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018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4196626"/>
            <a:ext cx="12191999" cy="2661373"/>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885" y="694481"/>
            <a:ext cx="5494115" cy="1498395"/>
          </a:xfrm>
          <a:prstGeom prst="rect">
            <a:avLst/>
          </a:prstGeom>
        </p:spPr>
      </p:pic>
      <p:sp>
        <p:nvSpPr>
          <p:cNvPr id="2" name="Title 1"/>
          <p:cNvSpPr>
            <a:spLocks noGrp="1"/>
          </p:cNvSpPr>
          <p:nvPr>
            <p:ph type="ctrTitle"/>
          </p:nvPr>
        </p:nvSpPr>
        <p:spPr>
          <a:xfrm>
            <a:off x="1828800" y="4261940"/>
            <a:ext cx="9137072" cy="1005611"/>
          </a:xfrm>
        </p:spPr>
        <p:txBody>
          <a:bodyPr anchor="t">
            <a:normAutofit/>
          </a:bodyPr>
          <a:lstStyle>
            <a:lvl1pPr algn="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1872" y="5528469"/>
            <a:ext cx="9144000" cy="165576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09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7"/>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37400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30847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4256" y="370114"/>
            <a:ext cx="9949543" cy="13205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382485" y="1847850"/>
            <a:ext cx="9971314" cy="4351338"/>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pic>
        <p:nvPicPr>
          <p:cNvPr id="7"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8" name="Straight Connector 7"/>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4562475"/>
            <a:ext cx="12198350" cy="1527175"/>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29887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24" y="446314"/>
            <a:ext cx="10069975" cy="12443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cxnSp>
        <p:nvCxnSpPr>
          <p:cNvPr id="8" name="Straight Connector 7"/>
          <p:cNvCxnSpPr/>
          <p:nvPr userDrawn="1"/>
        </p:nvCxnSpPr>
        <p:spPr>
          <a:xfrm>
            <a:off x="0" y="1690688"/>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255725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0714" y="582281"/>
            <a:ext cx="9994674" cy="110840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11" name="Straight Connector 10"/>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711" y="365124"/>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108499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7402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300987-DC00-47B1-B315-8317B0F94518}"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04183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3/6/2019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41752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0987-DC00-47B1-B315-8317B0F94518}" type="datetimeFigureOut">
              <a:rPr lang="en-US" smtClean="0"/>
              <a:t>3/6/2019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5596-440B-46B9-9AAE-2FB927BBE95E}" type="slidenum">
              <a:rPr lang="en-US" smtClean="0"/>
              <a:t>‹#›</a:t>
            </a:fld>
            <a:endParaRPr lang="en-US"/>
          </a:p>
        </p:txBody>
      </p:sp>
    </p:spTree>
    <p:extLst>
      <p:ext uri="{BB962C8B-B14F-4D97-AF65-F5344CB8AC3E}">
        <p14:creationId xmlns:p14="http://schemas.microsoft.com/office/powerpoint/2010/main" val="43602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18" Type="http://schemas.openxmlformats.org/officeDocument/2006/relationships/slide" Target="slide30.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6.xm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10.png"/><Relationship Id="rId15" Type="http://schemas.openxmlformats.org/officeDocument/2006/relationships/image" Target="../media/image10.png"/><Relationship Id="rId10" Type="http://schemas.openxmlformats.org/officeDocument/2006/relationships/slide" Target="slide11.xml"/><Relationship Id="rId19"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7.png"/><Relationship Id="rId14"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22858"/>
            <a:ext cx="9137072" cy="1005611"/>
          </a:xfrm>
        </p:spPr>
        <p:txBody>
          <a:bodyPr>
            <a:normAutofit/>
          </a:bodyPr>
          <a:lstStyle/>
          <a:p>
            <a:r>
              <a:rPr lang="en-US" dirty="0" smtClean="0"/>
              <a:t>Region 3 PIAC </a:t>
            </a:r>
            <a:r>
              <a:rPr lang="en-US" dirty="0"/>
              <a:t>Meeting</a:t>
            </a:r>
          </a:p>
        </p:txBody>
      </p:sp>
      <p:sp>
        <p:nvSpPr>
          <p:cNvPr id="3" name="Subtitle 2"/>
          <p:cNvSpPr>
            <a:spLocks noGrp="1"/>
          </p:cNvSpPr>
          <p:nvPr>
            <p:ph type="subTitle" idx="1"/>
          </p:nvPr>
        </p:nvSpPr>
        <p:spPr>
          <a:xfrm>
            <a:off x="1828800" y="5898241"/>
            <a:ext cx="9144000" cy="1655762"/>
          </a:xfrm>
        </p:spPr>
        <p:txBody>
          <a:bodyPr/>
          <a:lstStyle/>
          <a:p>
            <a:r>
              <a:rPr lang="en-US" dirty="0"/>
              <a:t>March 6, 2019</a:t>
            </a:r>
          </a:p>
        </p:txBody>
      </p:sp>
      <p:sp>
        <p:nvSpPr>
          <p:cNvPr id="4" name="TextBox 8"/>
          <p:cNvSpPr txBox="1"/>
          <p:nvPr/>
        </p:nvSpPr>
        <p:spPr>
          <a:xfrm>
            <a:off x="587226" y="2371098"/>
            <a:ext cx="1080648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i="1">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spTree>
    <p:extLst>
      <p:ext uri="{BB962C8B-B14F-4D97-AF65-F5344CB8AC3E}">
        <p14:creationId xmlns:p14="http://schemas.microsoft.com/office/powerpoint/2010/main" val="424310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Learning Model</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9754" y="1914525"/>
            <a:ext cx="4351338" cy="4351338"/>
          </a:xfrm>
        </p:spPr>
      </p:pic>
      <p:sp>
        <p:nvSpPr>
          <p:cNvPr id="7" name="Content Placeholder 6"/>
          <p:cNvSpPr>
            <a:spLocks noGrp="1"/>
          </p:cNvSpPr>
          <p:nvPr>
            <p:ph sz="half" idx="2"/>
          </p:nvPr>
        </p:nvSpPr>
        <p:spPr>
          <a:xfrm>
            <a:off x="5728996" y="1825625"/>
            <a:ext cx="5624804" cy="4351338"/>
          </a:xfrm>
        </p:spPr>
        <p:txBody>
          <a:bodyPr vert="horz" lIns="91440" tIns="45720" rIns="91440" bIns="45720" rtlCol="0" anchor="t">
            <a:normAutofit fontScale="92500" lnSpcReduction="10000"/>
          </a:bodyPr>
          <a:lstStyle/>
          <a:p>
            <a:r>
              <a:rPr lang="en-US" dirty="0"/>
              <a:t>Synthesis of research on effective teams and collaboratives</a:t>
            </a:r>
          </a:p>
          <a:p>
            <a:pPr marL="0" indent="0">
              <a:buNone/>
            </a:pPr>
            <a:endParaRPr lang="en-US" dirty="0"/>
          </a:p>
          <a:p>
            <a:r>
              <a:rPr lang="en-US" dirty="0"/>
              <a:t>Correlation between the quality of process and quality of population outcomes</a:t>
            </a:r>
          </a:p>
          <a:p>
            <a:pPr marL="0" indent="0">
              <a:buNone/>
            </a:pPr>
            <a:endParaRPr lang="en-US" dirty="0"/>
          </a:p>
          <a:p>
            <a:r>
              <a:rPr lang="en-US" dirty="0"/>
              <a:t>Provides a way to think about the ongoing work of creating collective impact through continuous improvement</a:t>
            </a:r>
          </a:p>
        </p:txBody>
      </p:sp>
    </p:spTree>
    <p:extLst>
      <p:ext uri="{BB962C8B-B14F-4D97-AF65-F5344CB8AC3E}">
        <p14:creationId xmlns:p14="http://schemas.microsoft.com/office/powerpoint/2010/main" val="7387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latin typeface="+mj-lt"/>
                <a:cs typeface="+mj-cs"/>
              </a:rPr>
              <a:t>Results  </a:t>
            </a:r>
          </a:p>
        </p:txBody>
      </p:sp>
      <p:sp>
        <p:nvSpPr>
          <p:cNvPr id="8" name="Text Placeholder 7"/>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tx1"/>
                </a:solidFill>
                <a:latin typeface="+mn-lt"/>
                <a:cs typeface="+mn-cs"/>
              </a:rPr>
              <a:t>What are we striving to achieve? </a:t>
            </a:r>
          </a:p>
        </p:txBody>
      </p:sp>
      <p:pic>
        <p:nvPicPr>
          <p:cNvPr id="5" name="Picture 4"/>
          <p:cNvPicPr>
            <a:picLocks noChangeAspect="1"/>
          </p:cNvPicPr>
          <p:nvPr/>
        </p:nvPicPr>
        <p:blipFill>
          <a:blip r:embed="rId3"/>
          <a:stretch>
            <a:fillRect/>
          </a:stretch>
        </p:blipFill>
        <p:spPr>
          <a:xfrm>
            <a:off x="320308" y="428090"/>
            <a:ext cx="3631036" cy="3631036"/>
          </a:xfrm>
          <a:prstGeom prst="rect">
            <a:avLst/>
          </a:prstGeom>
        </p:spPr>
      </p:pic>
      <p:cxnSp>
        <p:nvCxnSpPr>
          <p:cNvPr id="13" name="Straight Connector 12">
            <a:extLst>
              <a:ext uri="{FF2B5EF4-FFF2-40B4-BE49-F238E27FC236}">
                <a16:creationId xmlns:a16="http://schemas.microsoft.com/office/drawing/2014/main" id="{564940E8-4031-4205-8D84-CBBB398C914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939F487-02D3-4000-88C1-C9166BC5A061}"/>
              </a:ext>
            </a:extLst>
          </p:cNvPr>
          <p:cNvPicPr>
            <a:picLocks noChangeAspect="1"/>
          </p:cNvPicPr>
          <p:nvPr/>
        </p:nvPicPr>
        <p:blipFill>
          <a:blip r:embed="rId4"/>
          <a:stretch>
            <a:fillRect/>
          </a:stretch>
        </p:blipFill>
        <p:spPr>
          <a:xfrm>
            <a:off x="4271647" y="1304435"/>
            <a:ext cx="3647276" cy="1878347"/>
          </a:xfrm>
          <a:prstGeom prst="rect">
            <a:avLst/>
          </a:prstGeom>
        </p:spPr>
      </p:pic>
      <p:cxnSp>
        <p:nvCxnSpPr>
          <p:cNvPr id="15" name="Straight Connector 14">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474" t="31708" r="37432" b="36755"/>
          <a:stretch/>
        </p:blipFill>
        <p:spPr>
          <a:xfrm>
            <a:off x="8222987" y="332531"/>
            <a:ext cx="3647275" cy="3822156"/>
          </a:xfrm>
          <a:prstGeom prst="rect">
            <a:avLst/>
          </a:prstGeom>
        </p:spPr>
      </p:pic>
    </p:spTree>
    <p:extLst>
      <p:ext uri="{BB962C8B-B14F-4D97-AF65-F5344CB8AC3E}">
        <p14:creationId xmlns:p14="http://schemas.microsoft.com/office/powerpoint/2010/main" val="1159529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Based on the work of:</a:t>
            </a:r>
          </a:p>
        </p:txBody>
      </p:sp>
      <p:pic>
        <p:nvPicPr>
          <p:cNvPr id="1026" name="Picture 2" descr="Image result for clear imp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15" y="1985674"/>
            <a:ext cx="4168205"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3647" y="4662776"/>
            <a:ext cx="2541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www.clearimpact.com</a:t>
            </a:r>
          </a:p>
        </p:txBody>
      </p:sp>
      <p:pic>
        <p:nvPicPr>
          <p:cNvPr id="5" name="Picture 8" descr="Image result for trying hard is not good enough">
            <a:extLst>
              <a:ext uri="{FF2B5EF4-FFF2-40B4-BE49-F238E27FC236}">
                <a16:creationId xmlns:a16="http://schemas.microsoft.com/office/drawing/2014/main" id="{F068A010-FE88-42D5-AC85-C93E84D6B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43" y="1897438"/>
            <a:ext cx="3418898" cy="43641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ike schmoker results now">
            <a:extLst>
              <a:ext uri="{FF2B5EF4-FFF2-40B4-BE49-F238E27FC236}">
                <a16:creationId xmlns:a16="http://schemas.microsoft.com/office/drawing/2014/main" id="{248AD7E4-BBB4-4516-89A3-5ABBD056F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74" y="1897438"/>
            <a:ext cx="2797175" cy="424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0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1642" y="631516"/>
            <a:ext cx="738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Language Discussion</a:t>
            </a:r>
          </a:p>
        </p:txBody>
      </p:sp>
      <p:sp>
        <p:nvSpPr>
          <p:cNvPr id="9" name="TextBox 8"/>
          <p:cNvSpPr txBox="1"/>
          <p:nvPr/>
        </p:nvSpPr>
        <p:spPr>
          <a:xfrm>
            <a:off x="1613624" y="1869188"/>
            <a:ext cx="86990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Always go back to the original idea:</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nvPr>
        </p:nvGraphicFramePr>
        <p:xfrm>
          <a:off x="1891952" y="2962888"/>
          <a:ext cx="8420712" cy="2176570"/>
        </p:xfrm>
        <a:graphic>
          <a:graphicData uri="http://schemas.openxmlformats.org/drawingml/2006/table">
            <a:tbl>
              <a:tblPr firstRow="1" bandRow="1">
                <a:tableStyleId>{5C22544A-7EE6-4342-B048-85BDC9FD1C3A}</a:tableStyleId>
              </a:tblPr>
              <a:tblGrid>
                <a:gridCol w="2105178">
                  <a:extLst>
                    <a:ext uri="{9D8B030D-6E8A-4147-A177-3AD203B41FA5}">
                      <a16:colId xmlns:a16="http://schemas.microsoft.com/office/drawing/2014/main" val="20000"/>
                    </a:ext>
                  </a:extLst>
                </a:gridCol>
                <a:gridCol w="2105178">
                  <a:extLst>
                    <a:ext uri="{9D8B030D-6E8A-4147-A177-3AD203B41FA5}">
                      <a16:colId xmlns:a16="http://schemas.microsoft.com/office/drawing/2014/main" val="20001"/>
                    </a:ext>
                  </a:extLst>
                </a:gridCol>
                <a:gridCol w="2105178">
                  <a:extLst>
                    <a:ext uri="{9D8B030D-6E8A-4147-A177-3AD203B41FA5}">
                      <a16:colId xmlns:a16="http://schemas.microsoft.com/office/drawing/2014/main" val="20002"/>
                    </a:ext>
                  </a:extLst>
                </a:gridCol>
                <a:gridCol w="2105178">
                  <a:extLst>
                    <a:ext uri="{9D8B030D-6E8A-4147-A177-3AD203B41FA5}">
                      <a16:colId xmlns:a16="http://schemas.microsoft.com/office/drawing/2014/main" val="20003"/>
                    </a:ext>
                  </a:extLst>
                </a:gridCol>
              </a:tblGrid>
              <a:tr h="496278">
                <a:tc>
                  <a:txBody>
                    <a:bodyPr/>
                    <a:lstStyle/>
                    <a:p>
                      <a:r>
                        <a:rPr lang="en-US" dirty="0">
                          <a:latin typeface="Arial" panose="020B0604020202020204" pitchFamily="34" charset="0"/>
                          <a:cs typeface="Arial" panose="020B0604020202020204" pitchFamily="34" charset="0"/>
                        </a:rPr>
                        <a:t>Ideas</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1</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2</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3</a:t>
                      </a:r>
                    </a:p>
                  </a:txBody>
                  <a:tcPr>
                    <a:solidFill>
                      <a:srgbClr val="9DC0C4"/>
                    </a:solidFill>
                  </a:tcPr>
                </a:tc>
                <a:extLst>
                  <a:ext uri="{0D108BD9-81ED-4DB2-BD59-A6C34878D82A}">
                    <a16:rowId xmlns:a16="http://schemas.microsoft.com/office/drawing/2014/main" val="10000"/>
                  </a:ext>
                </a:extLst>
              </a:tr>
              <a:tr h="1680292">
                <a:tc>
                  <a:txBody>
                    <a:bodyPr/>
                    <a:lstStyle/>
                    <a:p>
                      <a:r>
                        <a:rPr lang="en-US" dirty="0">
                          <a:latin typeface="Arial" panose="020B0604020202020204" pitchFamily="34" charset="0"/>
                          <a:cs typeface="Arial" panose="020B0604020202020204" pitchFamily="34" charset="0"/>
                        </a:rPr>
                        <a:t>1. A condition of well-being for children, adults, families and the community.</a:t>
                      </a:r>
                    </a:p>
                  </a:txBody>
                  <a:tcPr>
                    <a:solidFill>
                      <a:srgbClr val="9DC0C4"/>
                    </a:solidFill>
                  </a:tcPr>
                </a:tc>
                <a:tc>
                  <a:txBody>
                    <a:bodyPr/>
                    <a:lstStyle/>
                    <a:p>
                      <a:r>
                        <a:rPr lang="en-US" dirty="0">
                          <a:latin typeface="Arial" panose="020B0604020202020204" pitchFamily="34" charset="0"/>
                          <a:cs typeface="Arial" panose="020B0604020202020204" pitchFamily="34" charset="0"/>
                        </a:rPr>
                        <a:t>RESULT</a:t>
                      </a:r>
                    </a:p>
                  </a:txBody>
                  <a:tcPr>
                    <a:solidFill>
                      <a:srgbClr val="9DC0C4"/>
                    </a:solidFill>
                  </a:tcPr>
                </a:tc>
                <a:tc>
                  <a:txBody>
                    <a:bodyPr/>
                    <a:lstStyle/>
                    <a:p>
                      <a:r>
                        <a:rPr lang="en-US" dirty="0">
                          <a:latin typeface="Arial" panose="020B0604020202020204" pitchFamily="34" charset="0"/>
                          <a:cs typeface="Arial" panose="020B0604020202020204" pitchFamily="34" charset="0"/>
                        </a:rPr>
                        <a:t>OUTCOME</a:t>
                      </a:r>
                    </a:p>
                  </a:txBody>
                  <a:tcPr>
                    <a:solidFill>
                      <a:srgbClr val="9DC0C4"/>
                    </a:solidFill>
                  </a:tcPr>
                </a:tc>
                <a:tc>
                  <a:txBody>
                    <a:bodyPr/>
                    <a:lstStyle/>
                    <a:p>
                      <a:r>
                        <a:rPr lang="en-US" dirty="0">
                          <a:latin typeface="Arial" panose="020B0604020202020204" pitchFamily="34" charset="0"/>
                          <a:cs typeface="Arial" panose="020B0604020202020204" pitchFamily="34" charset="0"/>
                        </a:rPr>
                        <a:t>GOAL</a:t>
                      </a:r>
                    </a:p>
                  </a:txBody>
                  <a:tcPr>
                    <a:solidFill>
                      <a:srgbClr val="9DC0C4"/>
                    </a:solidFill>
                  </a:tcPr>
                </a:tc>
                <a:extLst>
                  <a:ext uri="{0D108BD9-81ED-4DB2-BD59-A6C34878D82A}">
                    <a16:rowId xmlns:a16="http://schemas.microsoft.com/office/drawing/2014/main" val="10001"/>
                  </a:ext>
                </a:extLst>
              </a:tr>
            </a:tbl>
          </a:graphicData>
        </a:graphic>
      </p:graphicFrame>
      <p:sp>
        <p:nvSpPr>
          <p:cNvPr id="3" name="Right Arrow 2"/>
          <p:cNvSpPr/>
          <p:nvPr/>
        </p:nvSpPr>
        <p:spPr>
          <a:xfrm rot="10800000">
            <a:off x="3742829" y="4026362"/>
            <a:ext cx="4718957" cy="506186"/>
          </a:xfrm>
          <a:prstGeom prst="rightArrow">
            <a:avLst/>
          </a:prstGeom>
          <a:solidFill>
            <a:srgbClr val="97A825"/>
          </a:solidFill>
          <a:ln>
            <a:solidFill>
              <a:srgbClr val="6D7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751295" y="1654175"/>
            <a:ext cx="7197723" cy="5203825"/>
            <a:chOff x="926" y="905"/>
            <a:chExt cx="4534" cy="3278"/>
          </a:xfrm>
        </p:grpSpPr>
        <p:sp>
          <p:nvSpPr>
            <p:cNvPr id="19486" name="Text Box 17"/>
            <p:cNvSpPr txBox="1">
              <a:spLocks noChangeArrowheads="1"/>
            </p:cNvSpPr>
            <p:nvPr/>
          </p:nvSpPr>
          <p:spPr bwMode="auto">
            <a:xfrm>
              <a:off x="926" y="3427"/>
              <a:ext cx="4534"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measure of how well a program, agency or service system is working.</a:t>
              </a:r>
              <a:b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b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             </a:t>
              </a:r>
              <a:endParaRPr kumimoji="0" lang="en-US" sz="18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endParaRPr>
            </a:p>
          </p:txBody>
        </p:sp>
        <p:sp>
          <p:nvSpPr>
            <p:cNvPr id="19483" name="Text Box 5"/>
            <p:cNvSpPr txBox="1">
              <a:spLocks noChangeArrowheads="1"/>
            </p:cNvSpPr>
            <p:nvPr/>
          </p:nvSpPr>
          <p:spPr bwMode="auto">
            <a:xfrm>
              <a:off x="1242" y="3037"/>
              <a:ext cx="321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1" i="0" u="sng" strike="noStrike" kern="1200" cap="none" spc="0" normalizeH="0" baseline="0" noProof="0" dirty="0">
                <a:ln>
                  <a:noFill/>
                </a:ln>
                <a:solidFill>
                  <a:srgbClr val="9DC0C4"/>
                </a:solidFill>
                <a:effectLst/>
                <a:uLnTx/>
                <a:uFillTx/>
                <a:latin typeface="Arial" panose="020B0604020202020204" pitchFamily="34" charset="0"/>
                <a:ea typeface="ＭＳ Ｐゴシック" charset="0"/>
                <a:cs typeface="Arial" panose="020B0604020202020204" pitchFamily="34" charset="0"/>
              </a:endParaRPr>
            </a:p>
          </p:txBody>
        </p:sp>
        <p:sp>
          <p:nvSpPr>
            <p:cNvPr id="19484" name="Text Box 9"/>
            <p:cNvSpPr txBox="1">
              <a:spLocks noChangeArrowheads="1"/>
            </p:cNvSpPr>
            <p:nvPr/>
          </p:nvSpPr>
          <p:spPr bwMode="auto">
            <a:xfrm>
              <a:off x="1026" y="905"/>
              <a:ext cx="2205"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condition of well-being for children, adults, families or communities.</a:t>
              </a:r>
            </a:p>
          </p:txBody>
        </p:sp>
        <p:sp>
          <p:nvSpPr>
            <p:cNvPr id="19485" name="Text Box 16"/>
            <p:cNvSpPr txBox="1">
              <a:spLocks noChangeArrowheads="1"/>
            </p:cNvSpPr>
            <p:nvPr/>
          </p:nvSpPr>
          <p:spPr bwMode="auto">
            <a:xfrm>
              <a:off x="1005" y="2060"/>
              <a:ext cx="2676"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measure which helps quantify the achievement of a result.</a:t>
              </a:r>
            </a:p>
          </p:txBody>
        </p:sp>
      </p:grpSp>
      <p:grpSp>
        <p:nvGrpSpPr>
          <p:cNvPr id="3" name="Group 34"/>
          <p:cNvGrpSpPr>
            <a:grpSpLocks/>
          </p:cNvGrpSpPr>
          <p:nvPr/>
        </p:nvGrpSpPr>
        <p:grpSpPr bwMode="auto">
          <a:xfrm>
            <a:off x="571030" y="867302"/>
            <a:ext cx="1135063" cy="3834591"/>
            <a:chOff x="315" y="560"/>
            <a:chExt cx="715" cy="2340"/>
          </a:xfrm>
        </p:grpSpPr>
        <p:sp>
          <p:nvSpPr>
            <p:cNvPr id="19479" name="Text Box 26"/>
            <p:cNvSpPr txBox="1">
              <a:spLocks noChangeArrowheads="1"/>
            </p:cNvSpPr>
            <p:nvPr/>
          </p:nvSpPr>
          <p:spPr bwMode="auto">
            <a:xfrm rot="16200000">
              <a:off x="-331" y="1682"/>
              <a:ext cx="1699" cy="407"/>
            </a:xfrm>
            <a:prstGeom prst="leftBracke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6D7076"/>
                  </a:solidFill>
                  <a:effectLst/>
                  <a:uLnTx/>
                  <a:uFillTx/>
                  <a:latin typeface="Arial Narrow" charset="0"/>
                  <a:ea typeface="ＭＳ Ｐゴシック" charset="0"/>
                </a:rPr>
                <a:t>Population</a:t>
              </a:r>
              <a:r>
                <a:rPr kumimoji="0" lang="en-US" sz="1600" b="1" i="0" u="none" strike="noStrike" kern="1200" cap="none" spc="0" normalizeH="0" baseline="0" noProof="0" dirty="0">
                  <a:ln>
                    <a:noFill/>
                  </a:ln>
                  <a:solidFill>
                    <a:srgbClr val="6D7076"/>
                  </a:solidFill>
                  <a:effectLst/>
                  <a:uLnTx/>
                  <a:uFillTx/>
                  <a:latin typeface="Arial Narrow" charset="0"/>
                  <a:ea typeface="ＭＳ Ｐゴシック" charset="0"/>
                </a:rPr>
                <a:t> Accountability</a:t>
              </a:r>
            </a:p>
          </p:txBody>
        </p:sp>
        <p:sp>
          <p:nvSpPr>
            <p:cNvPr id="19480" name="AutoShape 28"/>
            <p:cNvSpPr>
              <a:spLocks/>
            </p:cNvSpPr>
            <p:nvPr/>
          </p:nvSpPr>
          <p:spPr bwMode="auto">
            <a:xfrm>
              <a:off x="828" y="560"/>
              <a:ext cx="202" cy="2340"/>
            </a:xfrm>
            <a:prstGeom prst="leftBracket">
              <a:avLst/>
            </a:prstGeom>
            <a:noFill/>
            <a:ln w="25400">
              <a:solidFill>
                <a:srgbClr val="6D707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D7076"/>
                </a:solidFill>
                <a:effectLst/>
                <a:uLnTx/>
                <a:uFillTx/>
                <a:latin typeface="Calibri" panose="020F0502020204030204"/>
                <a:ea typeface="+mn-ea"/>
                <a:cs typeface="+mn-cs"/>
              </a:endParaRPr>
            </a:p>
          </p:txBody>
        </p:sp>
      </p:grpSp>
      <p:grpSp>
        <p:nvGrpSpPr>
          <p:cNvPr id="4" name="Group 35"/>
          <p:cNvGrpSpPr>
            <a:grpSpLocks/>
          </p:cNvGrpSpPr>
          <p:nvPr/>
        </p:nvGrpSpPr>
        <p:grpSpPr bwMode="auto">
          <a:xfrm>
            <a:off x="620241" y="4876520"/>
            <a:ext cx="1085851" cy="2228492"/>
            <a:chOff x="346" y="3327"/>
            <a:chExt cx="684" cy="1077"/>
          </a:xfrm>
        </p:grpSpPr>
        <p:sp>
          <p:nvSpPr>
            <p:cNvPr id="19477" name="Text Box 27"/>
            <p:cNvSpPr txBox="1">
              <a:spLocks noChangeArrowheads="1"/>
            </p:cNvSpPr>
            <p:nvPr/>
          </p:nvSpPr>
          <p:spPr bwMode="auto">
            <a:xfrm rot="16200000">
              <a:off x="48" y="3701"/>
              <a:ext cx="1001" cy="406"/>
            </a:xfrm>
            <a:prstGeom prst="leftBracke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6D7076"/>
                  </a:solidFill>
                  <a:effectLst/>
                  <a:uLnTx/>
                  <a:uFillTx/>
                  <a:latin typeface="Arial Narrow" charset="0"/>
                  <a:ea typeface="ＭＳ Ｐゴシック" charset="0"/>
                </a:rPr>
                <a:t>Performance</a:t>
              </a:r>
              <a:r>
                <a:rPr kumimoji="0" lang="en-US" sz="1600" b="1" i="0" u="none" strike="noStrike" kern="1200" cap="none" spc="0" normalizeH="0" baseline="0" noProof="0" dirty="0">
                  <a:ln>
                    <a:noFill/>
                  </a:ln>
                  <a:solidFill>
                    <a:srgbClr val="6D7076"/>
                  </a:solidFill>
                  <a:effectLst/>
                  <a:uLnTx/>
                  <a:uFillTx/>
                  <a:latin typeface="Arial Narrow" charset="0"/>
                  <a:ea typeface="ＭＳ Ｐゴシック" charset="0"/>
                </a:rPr>
                <a:t> Accountability</a:t>
              </a:r>
            </a:p>
          </p:txBody>
        </p:sp>
        <p:sp>
          <p:nvSpPr>
            <p:cNvPr id="19478" name="AutoShape 29"/>
            <p:cNvSpPr>
              <a:spLocks/>
            </p:cNvSpPr>
            <p:nvPr/>
          </p:nvSpPr>
          <p:spPr bwMode="auto">
            <a:xfrm>
              <a:off x="843" y="3327"/>
              <a:ext cx="187" cy="865"/>
            </a:xfrm>
            <a:prstGeom prst="leftBracket">
              <a:avLst/>
            </a:prstGeom>
            <a:noFill/>
            <a:ln w="25400">
              <a:solidFill>
                <a:srgbClr val="6D707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21"/>
          <p:cNvSpPr txBox="1"/>
          <p:nvPr/>
        </p:nvSpPr>
        <p:spPr>
          <a:xfrm>
            <a:off x="481250" y="-23452"/>
            <a:ext cx="738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Definitions</a:t>
            </a:r>
          </a:p>
        </p:txBody>
      </p:sp>
      <p:sp>
        <p:nvSpPr>
          <p:cNvPr id="5" name="Rectangle 4"/>
          <p:cNvSpPr/>
          <p:nvPr/>
        </p:nvSpPr>
        <p:spPr>
          <a:xfrm>
            <a:off x="1999780" y="920953"/>
            <a:ext cx="2271954"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RESULT</a:t>
            </a:r>
          </a:p>
        </p:txBody>
      </p:sp>
      <p:sp>
        <p:nvSpPr>
          <p:cNvPr id="21" name="Rectangle 20"/>
          <p:cNvSpPr/>
          <p:nvPr/>
        </p:nvSpPr>
        <p:spPr>
          <a:xfrm>
            <a:off x="1999780" y="2921512"/>
            <a:ext cx="3033039"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INDICATOR</a:t>
            </a:r>
          </a:p>
        </p:txBody>
      </p:sp>
      <p:sp>
        <p:nvSpPr>
          <p:cNvPr id="23" name="Rectangle 22"/>
          <p:cNvSpPr/>
          <p:nvPr/>
        </p:nvSpPr>
        <p:spPr>
          <a:xfrm>
            <a:off x="1905322" y="4989088"/>
            <a:ext cx="5963928"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PERFORMANCE MEASURE</a:t>
            </a:r>
          </a:p>
        </p:txBody>
      </p:sp>
      <p:sp>
        <p:nvSpPr>
          <p:cNvPr id="25" name="Oval 24"/>
          <p:cNvSpPr/>
          <p:nvPr/>
        </p:nvSpPr>
        <p:spPr>
          <a:xfrm>
            <a:off x="8032753" y="781757"/>
            <a:ext cx="1846280" cy="1699686"/>
          </a:xfrm>
          <a:prstGeom prst="ellipse">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Arvada is a safe and supportive community.</a:t>
            </a:r>
          </a:p>
        </p:txBody>
      </p:sp>
      <p:sp>
        <p:nvSpPr>
          <p:cNvPr id="24" name="Oval 23"/>
          <p:cNvSpPr/>
          <p:nvPr/>
        </p:nvSpPr>
        <p:spPr>
          <a:xfrm>
            <a:off x="6046919" y="810225"/>
            <a:ext cx="1853846" cy="1727001"/>
          </a:xfrm>
          <a:prstGeom prst="ellipse">
            <a:avLst/>
          </a:prstGeom>
          <a:solidFill>
            <a:srgbClr val="97A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Colorado has a prosperous economy.</a:t>
            </a:r>
          </a:p>
        </p:txBody>
      </p:sp>
      <p:sp>
        <p:nvSpPr>
          <p:cNvPr id="26" name="Oval 25"/>
          <p:cNvSpPr/>
          <p:nvPr/>
        </p:nvSpPr>
        <p:spPr>
          <a:xfrm>
            <a:off x="10011022" y="779501"/>
            <a:ext cx="1901846" cy="17493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Jeffco</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residents with developmental disabilities are supported</a:t>
            </a:r>
          </a:p>
        </p:txBody>
      </p:sp>
      <p:sp>
        <p:nvSpPr>
          <p:cNvPr id="27" name="Oval 26"/>
          <p:cNvSpPr/>
          <p:nvPr/>
        </p:nvSpPr>
        <p:spPr>
          <a:xfrm>
            <a:off x="6046919" y="2687826"/>
            <a:ext cx="1853846" cy="1727001"/>
          </a:xfrm>
          <a:prstGeom prst="ellipse">
            <a:avLst/>
          </a:prstGeom>
          <a:solidFill>
            <a:srgbClr val="97A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rates</a:t>
            </a:r>
          </a:p>
        </p:txBody>
      </p:sp>
      <p:sp>
        <p:nvSpPr>
          <p:cNvPr id="28" name="Oval 27"/>
          <p:cNvSpPr/>
          <p:nvPr/>
        </p:nvSpPr>
        <p:spPr>
          <a:xfrm>
            <a:off x="8032753" y="2668447"/>
            <a:ext cx="1846280" cy="1709279"/>
          </a:xfrm>
          <a:prstGeom prst="ellipse">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Violent crime rates</a:t>
            </a:r>
          </a:p>
        </p:txBody>
      </p:sp>
      <p:sp>
        <p:nvSpPr>
          <p:cNvPr id="29" name="Oval 28"/>
          <p:cNvSpPr/>
          <p:nvPr/>
        </p:nvSpPr>
        <p:spPr>
          <a:xfrm>
            <a:off x="10011021" y="2672939"/>
            <a:ext cx="1901846" cy="17493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Mental health supports available</a:t>
            </a:r>
          </a:p>
        </p:txBody>
      </p:sp>
      <p:sp>
        <p:nvSpPr>
          <p:cNvPr id="7" name="Oval 6"/>
          <p:cNvSpPr/>
          <p:nvPr/>
        </p:nvSpPr>
        <p:spPr>
          <a:xfrm>
            <a:off x="8563429" y="4545901"/>
            <a:ext cx="2513644" cy="2156712"/>
          </a:xfrm>
          <a:prstGeom prst="ellipse">
            <a:avLst/>
          </a:prstGeom>
          <a:solidFill>
            <a:srgbClr val="6D7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How much did we do?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How well did we do it?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Is anyone better off?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86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1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6" grpId="0" animBg="1"/>
      <p:bldP spid="27" grpId="0" animBg="1"/>
      <p:bldP spid="28" grpId="0" animBg="1"/>
      <p:bldP spid="2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3058" y="565401"/>
            <a:ext cx="738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Distinction</a:t>
            </a:r>
          </a:p>
        </p:txBody>
      </p:sp>
      <p:sp>
        <p:nvSpPr>
          <p:cNvPr id="4" name="Content Placeholder 3">
            <a:extLst>
              <a:ext uri="{FF2B5EF4-FFF2-40B4-BE49-F238E27FC236}">
                <a16:creationId xmlns:a16="http://schemas.microsoft.com/office/drawing/2014/main" id="{14972678-C1B6-1A40-AD7B-28AB36E1424A}"/>
              </a:ext>
            </a:extLst>
          </p:cNvPr>
          <p:cNvSpPr txBox="1">
            <a:spLocks noGrp="1"/>
          </p:cNvSpPr>
          <p:nvPr>
            <p:ph idx="1"/>
          </p:nvPr>
        </p:nvSpPr>
        <p:spPr>
          <a:xfrm>
            <a:off x="1328389" y="2237710"/>
            <a:ext cx="9971314" cy="1796389"/>
          </a:xfrm>
          <a:prstGeom prst="rect">
            <a:avLst/>
          </a:prstGeom>
          <a:noFill/>
        </p:spPr>
        <p:txBody>
          <a:bodyPr wrap="square" rtlCol="0">
            <a:spAutoFit/>
          </a:bodyPr>
          <a:lstStyle/>
          <a:p>
            <a:pPr marL="0" indent="0" algn="ctr">
              <a:spcBef>
                <a:spcPct val="50000"/>
              </a:spcBef>
              <a:buNone/>
            </a:pPr>
            <a:r>
              <a:rPr lang="en-US" sz="3200" b="1" dirty="0">
                <a:latin typeface="Arial" charset="0"/>
                <a:ea typeface="Arial" charset="0"/>
                <a:cs typeface="Arial" charset="0"/>
              </a:rPr>
              <a:t>Results &amp; Indicators </a:t>
            </a:r>
          </a:p>
          <a:p>
            <a:pPr marL="0" indent="0" algn="ctr">
              <a:spcBef>
                <a:spcPct val="50000"/>
              </a:spcBef>
              <a:buNone/>
            </a:pPr>
            <a:r>
              <a:rPr lang="en-US" sz="3200" dirty="0">
                <a:latin typeface="Arial" charset="0"/>
                <a:ea typeface="Arial" charset="0"/>
                <a:cs typeface="Arial" charset="0"/>
              </a:rPr>
              <a:t>are about the </a:t>
            </a:r>
            <a:r>
              <a:rPr lang="en-US" sz="3200" b="1" dirty="0">
                <a:solidFill>
                  <a:srgbClr val="97A825"/>
                </a:solidFill>
                <a:latin typeface="Arial" charset="0"/>
                <a:ea typeface="Arial" charset="0"/>
                <a:cs typeface="Arial" charset="0"/>
              </a:rPr>
              <a:t>ends</a:t>
            </a:r>
            <a:r>
              <a:rPr lang="en-US" sz="3200" dirty="0">
                <a:latin typeface="Arial" charset="0"/>
                <a:ea typeface="Arial" charset="0"/>
                <a:cs typeface="Arial" charset="0"/>
              </a:rPr>
              <a:t> you want to see</a:t>
            </a:r>
            <a:r>
              <a:rPr lang="en-US" sz="3200" dirty="0">
                <a:latin typeface="Century Gothic" panose="020B0502020202020204" pitchFamily="34" charset="0"/>
                <a:ea typeface="Arial" charset="0"/>
                <a:cs typeface="Arial" charset="0"/>
              </a:rPr>
              <a:t>.</a:t>
            </a:r>
            <a:r>
              <a:rPr lang="en-US" sz="3200" dirty="0">
                <a:solidFill>
                  <a:schemeClr val="tx1">
                    <a:lumMod val="50000"/>
                    <a:lumOff val="50000"/>
                  </a:schemeClr>
                </a:solidFill>
                <a:latin typeface="Century Gothic" panose="020B0502020202020204" pitchFamily="34" charset="0"/>
              </a:rPr>
              <a:t> </a:t>
            </a:r>
            <a:endParaRPr lang="en-US" sz="3200" i="1" dirty="0">
              <a:solidFill>
                <a:schemeClr val="tx1">
                  <a:lumMod val="50000"/>
                  <a:lumOff val="50000"/>
                </a:schemeClr>
              </a:solidFill>
              <a:latin typeface="Century Gothic" panose="020B0502020202020204" pitchFamily="34" charset="0"/>
            </a:endParaRPr>
          </a:p>
          <a:p>
            <a:pPr marL="285750" indent="-285750" algn="ctr">
              <a:buFont typeface="Arial" panose="020B0604020202020204" pitchFamily="34" charset="0"/>
              <a:buChar char="•"/>
            </a:pPr>
            <a:endParaRPr lang="en-US" sz="3200" dirty="0">
              <a:solidFill>
                <a:srgbClr val="6D7076"/>
              </a:solidFill>
              <a:latin typeface="Century Gothic" panose="020B0502020202020204" pitchFamily="34" charset="0"/>
            </a:endParaRPr>
          </a:p>
        </p:txBody>
      </p:sp>
      <p:sp>
        <p:nvSpPr>
          <p:cNvPr id="5" name="TextBox 4">
            <a:extLst>
              <a:ext uri="{FF2B5EF4-FFF2-40B4-BE49-F238E27FC236}">
                <a16:creationId xmlns:a16="http://schemas.microsoft.com/office/drawing/2014/main" id="{E6B426FE-E1BD-CC46-9686-5D4AF3674D92}"/>
              </a:ext>
            </a:extLst>
          </p:cNvPr>
          <p:cNvSpPr txBox="1"/>
          <p:nvPr/>
        </p:nvSpPr>
        <p:spPr>
          <a:xfrm>
            <a:off x="2651307" y="4074116"/>
            <a:ext cx="745544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Performance Measures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Arial" charset="0"/>
                <a:cs typeface="Arial" charset="0"/>
              </a:rPr>
              <a:t>are about the </a:t>
            </a:r>
            <a:r>
              <a:rPr kumimoji="0" lang="en-US" sz="3200" b="1" i="0" u="none" strike="noStrike" kern="1200" cap="none" spc="0" normalizeH="0" baseline="0" noProof="0" dirty="0">
                <a:ln>
                  <a:noFill/>
                </a:ln>
                <a:solidFill>
                  <a:srgbClr val="97A825"/>
                </a:solidFill>
                <a:effectLst/>
                <a:uLnTx/>
                <a:uFillTx/>
                <a:latin typeface="Arial" charset="0"/>
                <a:ea typeface="Arial" charset="0"/>
                <a:cs typeface="Arial" charset="0"/>
              </a:rPr>
              <a:t>means</a:t>
            </a:r>
            <a:r>
              <a:rPr kumimoji="0" lang="en-US" sz="3200" b="0" i="0" u="none" strike="noStrike" kern="1200" cap="none" spc="0" normalizeH="0" baseline="0" noProof="0" dirty="0">
                <a:ln>
                  <a:noFill/>
                </a:ln>
                <a:solidFill>
                  <a:prstClr val="black"/>
                </a:solidFill>
                <a:effectLst/>
                <a:uLnTx/>
                <a:uFillTx/>
                <a:latin typeface="Arial" charset="0"/>
                <a:ea typeface="Arial" charset="0"/>
                <a:cs typeface="Arial" charset="0"/>
              </a:rPr>
              <a:t> to get there.</a:t>
            </a:r>
          </a:p>
        </p:txBody>
      </p:sp>
    </p:spTree>
    <p:extLst>
      <p:ext uri="{BB962C8B-B14F-4D97-AF65-F5344CB8AC3E}">
        <p14:creationId xmlns:p14="http://schemas.microsoft.com/office/powerpoint/2010/main" val="20257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r>
              <a:rPr lang="en-US" kern="1200">
                <a:solidFill>
                  <a:schemeClr val="bg1"/>
                </a:solidFill>
                <a:latin typeface="+mj-lt"/>
                <a:ea typeface="+mj-ea"/>
                <a:cs typeface="+mj-cs"/>
              </a:rPr>
              <a:t>Include and Dialogue</a:t>
            </a:r>
          </a:p>
        </p:txBody>
      </p:sp>
      <p:sp>
        <p:nvSpPr>
          <p:cNvPr id="3" name="Text Placeholder 2"/>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kern="1200">
              <a:latin typeface="+mn-lt"/>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420506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0952543"/>
              </p:ext>
            </p:extLst>
          </p:nvPr>
        </p:nvGraphicFramePr>
        <p:xfrm>
          <a:off x="1404255" y="1238865"/>
          <a:ext cx="9745525" cy="4999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Transfer of Commitment</a:t>
            </a:r>
          </a:p>
        </p:txBody>
      </p:sp>
    </p:spTree>
    <p:extLst>
      <p:ext uri="{BB962C8B-B14F-4D97-AF65-F5344CB8AC3E}">
        <p14:creationId xmlns:p14="http://schemas.microsoft.com/office/powerpoint/2010/main" val="7498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Fairness</a:t>
            </a:r>
            <a:r>
              <a:rPr lang="en-US" dirty="0"/>
              <a:t>—those affected by a decision have input into the decision</a:t>
            </a:r>
          </a:p>
          <a:p>
            <a:r>
              <a:rPr lang="en-US" b="1" dirty="0">
                <a:solidFill>
                  <a:srgbClr val="FF0000"/>
                </a:solidFill>
              </a:rPr>
              <a:t>Equality</a:t>
            </a:r>
            <a:r>
              <a:rPr lang="en-US" dirty="0"/>
              <a:t>—affords all stakeholders equal opportunities to contribute and influence outcomes irrespective of role or background</a:t>
            </a:r>
          </a:p>
          <a:p>
            <a:r>
              <a:rPr lang="en-US" b="1" dirty="0">
                <a:solidFill>
                  <a:srgbClr val="FF0000"/>
                </a:solidFill>
              </a:rPr>
              <a:t>Goal-orientation</a:t>
            </a:r>
            <a:r>
              <a:rPr lang="en-US" dirty="0"/>
              <a:t>—people’s efforts are focused on the common good, not just advancing individual interests</a:t>
            </a:r>
          </a:p>
          <a:p>
            <a:r>
              <a:rPr lang="en-US" b="1" dirty="0">
                <a:solidFill>
                  <a:srgbClr val="FF0000"/>
                </a:solidFill>
              </a:rPr>
              <a:t>Authenticity</a:t>
            </a:r>
            <a:r>
              <a:rPr lang="en-US" dirty="0"/>
              <a:t>—stakeholders feel they can make binding commitments without those being rescinded by agents with higher levels of authority</a:t>
            </a:r>
          </a:p>
          <a:p>
            <a:endParaRPr lang="en-US" dirty="0"/>
          </a:p>
        </p:txBody>
      </p:sp>
      <p:sp>
        <p:nvSpPr>
          <p:cNvPr id="3" name="Title 2"/>
          <p:cNvSpPr>
            <a:spLocks noGrp="1"/>
          </p:cNvSpPr>
          <p:nvPr>
            <p:ph type="title"/>
          </p:nvPr>
        </p:nvSpPr>
        <p:spPr/>
        <p:txBody>
          <a:bodyPr>
            <a:normAutofit/>
          </a:bodyPr>
          <a:lstStyle/>
          <a:p>
            <a:r>
              <a:rPr lang="en-US" dirty="0"/>
              <a:t>So What is High Quality Process?</a:t>
            </a:r>
          </a:p>
        </p:txBody>
      </p:sp>
    </p:spTree>
    <p:extLst>
      <p:ext uri="{BB962C8B-B14F-4D97-AF65-F5344CB8AC3E}">
        <p14:creationId xmlns:p14="http://schemas.microsoft.com/office/powerpoint/2010/main" val="120038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High Quality Process = Effective Flow of Energy in Group</a:t>
            </a:r>
          </a:p>
        </p:txBody>
      </p:sp>
      <p:sp>
        <p:nvSpPr>
          <p:cNvPr id="4" name="Text Placeholder 3"/>
          <p:cNvSpPr>
            <a:spLocks noGrp="1"/>
          </p:cNvSpPr>
          <p:nvPr>
            <p:ph type="body" idx="1"/>
          </p:nvPr>
        </p:nvSpPr>
        <p:spPr/>
        <p:txBody>
          <a:bodyPr/>
          <a:lstStyle/>
          <a:p>
            <a:pPr algn="ctr"/>
            <a:r>
              <a:rPr lang="en-US" dirty="0"/>
              <a:t>“Team Within a Team”</a:t>
            </a:r>
          </a:p>
        </p:txBody>
      </p:sp>
      <p:sp>
        <p:nvSpPr>
          <p:cNvPr id="6" name="Text Placeholder 5"/>
          <p:cNvSpPr>
            <a:spLocks noGrp="1"/>
          </p:cNvSpPr>
          <p:nvPr>
            <p:ph type="body" sz="half" idx="3"/>
          </p:nvPr>
        </p:nvSpPr>
        <p:spPr/>
        <p:txBody>
          <a:bodyPr/>
          <a:lstStyle/>
          <a:p>
            <a:pPr algn="ctr"/>
            <a:r>
              <a:rPr lang="en-US" dirty="0"/>
              <a:t>Team of Equals</a:t>
            </a:r>
          </a:p>
        </p:txBody>
      </p:sp>
      <p:sp>
        <p:nvSpPr>
          <p:cNvPr id="5" name="Content Placeholder 4"/>
          <p:cNvSpPr>
            <a:spLocks noGrp="1"/>
          </p:cNvSpPr>
          <p:nvPr>
            <p:ph sz="quarter" idx="2"/>
          </p:nvPr>
        </p:nvSpPr>
        <p:spPr/>
        <p:txBody>
          <a:bodyPr/>
          <a:lstStyle/>
          <a:p>
            <a:endParaRPr lang="en-US" dirty="0"/>
          </a:p>
        </p:txBody>
      </p:sp>
      <p:sp>
        <p:nvSpPr>
          <p:cNvPr id="7" name="Content Placeholder 6"/>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46"/>
          <a:stretch/>
        </p:blipFill>
        <p:spPr bwMode="auto">
          <a:xfrm>
            <a:off x="1624852" y="2564625"/>
            <a:ext cx="3306544" cy="340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71" y="2564625"/>
            <a:ext cx="3338512" cy="335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71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86857" cy="6857999"/>
          </a:xfrm>
          <a:prstGeom prst="rect">
            <a:avLst/>
          </a:prstGeom>
          <a:solidFill>
            <a:srgbClr val="6D7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p:cNvSpPr txBox="1"/>
          <p:nvPr/>
        </p:nvSpPr>
        <p:spPr>
          <a:xfrm>
            <a:off x="2000249" y="2693610"/>
            <a:ext cx="4692151"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latin typeface="Arial" panose="020B0604020202020204" pitchFamily="34" charset="0"/>
                <a:cs typeface="Arial" panose="020B0604020202020204" pitchFamily="34" charset="0"/>
              </a:rPr>
              <a:t>Build Connections</a:t>
            </a:r>
            <a:br>
              <a:rPr lang="en-US" sz="3200" b="1">
                <a:latin typeface="Arial" panose="020B0604020202020204" pitchFamily="34" charset="0"/>
                <a:cs typeface="Arial" panose="020B0604020202020204" pitchFamily="34" charset="0"/>
              </a:rPr>
            </a:b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Capacity</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a Movement</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761278" y="2168653"/>
            <a:ext cx="4181522" cy="4181522"/>
          </a:xfrm>
          <a:prstGeom prst="rect">
            <a:avLst/>
          </a:prstGeom>
        </p:spPr>
      </p:pic>
      <p:sp>
        <p:nvSpPr>
          <p:cNvPr id="4" name="Rectangle 3"/>
          <p:cNvSpPr/>
          <p:nvPr/>
        </p:nvSpPr>
        <p:spPr>
          <a:xfrm>
            <a:off x="1955735" y="229661"/>
            <a:ext cx="9989522" cy="1938992"/>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Purpose and Vision:  </a:t>
            </a:r>
            <a:r>
              <a:rPr lang="en-US" sz="2400">
                <a:latin typeface="Arial" panose="020B0604020202020204" pitchFamily="34" charset="0"/>
                <a:cs typeface="Arial" panose="020B0604020202020204" pitchFamily="34" charset="0"/>
              </a:rPr>
              <a:t>The many working as one for the good of all</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Mission: </a:t>
            </a:r>
            <a:r>
              <a:rPr lang="en-US" sz="2400">
                <a:latin typeface="Arial" panose="020B0604020202020204" pitchFamily="34" charset="0"/>
                <a:cs typeface="Arial" panose="020B0604020202020204" pitchFamily="34" charset="0"/>
              </a:rPr>
              <a:t>to create a culture of collaboration that drives transformative change</a:t>
            </a:r>
          </a:p>
          <a:p>
            <a:endParaRPr lang="en-US" sz="24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02" y="3635042"/>
            <a:ext cx="1320726" cy="13207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2" y="4955767"/>
            <a:ext cx="1537946" cy="15379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002" y="2388477"/>
            <a:ext cx="1246565" cy="1246565"/>
          </a:xfrm>
          <a:prstGeom prst="rect">
            <a:avLst/>
          </a:prstGeom>
        </p:spPr>
      </p:pic>
    </p:spTree>
    <p:extLst>
      <p:ext uri="{BB962C8B-B14F-4D97-AF65-F5344CB8AC3E}">
        <p14:creationId xmlns:p14="http://schemas.microsoft.com/office/powerpoint/2010/main" val="30046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latin typeface="+mj-lt"/>
                <a:cs typeface="+mj-cs"/>
              </a:rPr>
              <a:t>Act</a:t>
            </a:r>
          </a:p>
        </p:txBody>
      </p:sp>
      <p:sp>
        <p:nvSpPr>
          <p:cNvPr id="3" name="Text Placeholder 2"/>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tx1"/>
                </a:solidFill>
                <a:latin typeface="+mn-lt"/>
                <a:cs typeface="+mn-cs"/>
              </a:rPr>
              <a:t>common agenda and mutually reinforcing activities</a:t>
            </a:r>
          </a:p>
        </p:txBody>
      </p:sp>
      <p:pic>
        <p:nvPicPr>
          <p:cNvPr id="2050" name="Picture 2" descr="Four children is superhero costumes with arms in the air looking out at the ocean">
            <a:extLst>
              <a:ext uri="{FF2B5EF4-FFF2-40B4-BE49-F238E27FC236}">
                <a16:creationId xmlns:a16="http://schemas.microsoft.com/office/drawing/2014/main" id="{A70118E1-DCC7-4AC2-A247-CC0705B11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4" y="778572"/>
            <a:ext cx="5458816" cy="3070584"/>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727" y="321735"/>
            <a:ext cx="3984259" cy="3984259"/>
          </a:xfrm>
          <a:prstGeom prst="rect">
            <a:avLst/>
          </a:prstGeom>
        </p:spPr>
      </p:pic>
    </p:spTree>
    <p:extLst>
      <p:ext uri="{BB962C8B-B14F-4D97-AF65-F5344CB8AC3E}">
        <p14:creationId xmlns:p14="http://schemas.microsoft.com/office/powerpoint/2010/main" val="27394685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B90E95-521D-4385-9E59-C5D9408F30F7}"/>
              </a:ext>
            </a:extLst>
          </p:cNvPr>
          <p:cNvSpPr>
            <a:spLocks noGrp="1"/>
          </p:cNvSpPr>
          <p:nvPr>
            <p:ph type="title"/>
          </p:nvPr>
        </p:nvSpPr>
        <p:spPr/>
        <p:txBody>
          <a:bodyPr/>
          <a:lstStyle/>
          <a:p>
            <a:r>
              <a:rPr lang="en-US" dirty="0"/>
              <a:t>Ready for Action, But. . .</a:t>
            </a:r>
          </a:p>
        </p:txBody>
      </p:sp>
      <p:pic>
        <p:nvPicPr>
          <p:cNvPr id="5" name="Content Placeholder 4" descr="A picture containing outdoor, sport, building, ground&#10;&#10;Description automatically generated">
            <a:extLst>
              <a:ext uri="{FF2B5EF4-FFF2-40B4-BE49-F238E27FC236}">
                <a16:creationId xmlns:a16="http://schemas.microsoft.com/office/drawing/2014/main" id="{FABBC4B1-77AF-4BD4-854A-7FB89DDE1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853" y="1847850"/>
            <a:ext cx="7660806" cy="4351338"/>
          </a:xfrm>
        </p:spPr>
      </p:pic>
    </p:spTree>
    <p:extLst>
      <p:ext uri="{BB962C8B-B14F-4D97-AF65-F5344CB8AC3E}">
        <p14:creationId xmlns:p14="http://schemas.microsoft.com/office/powerpoint/2010/main" val="170706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B90E95-521D-4385-9E59-C5D9408F30F7}"/>
              </a:ext>
            </a:extLst>
          </p:cNvPr>
          <p:cNvSpPr>
            <a:spLocks noGrp="1"/>
          </p:cNvSpPr>
          <p:nvPr>
            <p:ph type="title"/>
          </p:nvPr>
        </p:nvSpPr>
        <p:spPr/>
        <p:txBody>
          <a:bodyPr/>
          <a:lstStyle/>
          <a:p>
            <a:r>
              <a:rPr lang="en-US" dirty="0"/>
              <a:t>Ready for Action, But. . .</a:t>
            </a:r>
          </a:p>
        </p:txBody>
      </p:sp>
      <p:pic>
        <p:nvPicPr>
          <p:cNvPr id="7" name="Content Placeholder 6" descr="A picture containing outdoor, sport, track and field, building&#10;&#10;Description generated with very high confidence">
            <a:extLst>
              <a:ext uri="{FF2B5EF4-FFF2-40B4-BE49-F238E27FC236}">
                <a16:creationId xmlns:a16="http://schemas.microsoft.com/office/drawing/2014/main" id="{54562102-A78E-429A-89FF-06B4F1AB6E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5771" y="1630908"/>
            <a:ext cx="8329250" cy="4735774"/>
          </a:xfrm>
          <a:prstGeom prst="rect">
            <a:avLst/>
          </a:prstGeom>
        </p:spPr>
      </p:pic>
    </p:spTree>
    <p:extLst>
      <p:ext uri="{BB962C8B-B14F-4D97-AF65-F5344CB8AC3E}">
        <p14:creationId xmlns:p14="http://schemas.microsoft.com/office/powerpoint/2010/main" val="6791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Agenda</a:t>
            </a:r>
          </a:p>
        </p:txBody>
      </p:sp>
      <p:sp>
        <p:nvSpPr>
          <p:cNvPr id="6" name="Content Placeholder 5"/>
          <p:cNvSpPr>
            <a:spLocks noGrp="1"/>
          </p:cNvSpPr>
          <p:nvPr>
            <p:ph idx="1"/>
          </p:nvPr>
        </p:nvSpPr>
        <p:spPr>
          <a:xfrm>
            <a:off x="580292" y="1847850"/>
            <a:ext cx="11060723" cy="4658458"/>
          </a:xfrm>
        </p:spPr>
        <p:txBody>
          <a:bodyPr>
            <a:normAutofit fontScale="92500" lnSpcReduction="10000"/>
          </a:bodyPr>
          <a:lstStyle/>
          <a:p>
            <a:pPr marL="0" indent="0">
              <a:buNone/>
            </a:pPr>
            <a:r>
              <a:rPr lang="en-US" dirty="0"/>
              <a:t>	FROM				TO</a:t>
            </a:r>
          </a:p>
          <a:p>
            <a:pPr marL="0" indent="0">
              <a:buNone/>
            </a:pPr>
            <a:r>
              <a:rPr lang="en-US" dirty="0"/>
              <a:t>writing a plan			    building a common commitment</a:t>
            </a:r>
          </a:p>
          <a:p>
            <a:pPr marL="0" indent="0">
              <a:buNone/>
            </a:pPr>
            <a:endParaRPr lang="en-US" dirty="0"/>
          </a:p>
          <a:p>
            <a:pPr marL="0" indent="0">
              <a:buNone/>
            </a:pPr>
            <a:r>
              <a:rPr lang="en-US" dirty="0"/>
              <a:t>involving experts			    involving everyone who cares</a:t>
            </a:r>
          </a:p>
          <a:p>
            <a:pPr marL="0" indent="0">
              <a:buNone/>
            </a:pPr>
            <a:endParaRPr lang="en-US" dirty="0"/>
          </a:p>
          <a:p>
            <a:pPr marL="0" indent="0">
              <a:buNone/>
            </a:pPr>
            <a:r>
              <a:rPr lang="en-US" dirty="0"/>
              <a:t>planning mentality			    inspiring and following our curiosity</a:t>
            </a:r>
          </a:p>
          <a:p>
            <a:pPr marL="0" indent="0">
              <a:buNone/>
            </a:pPr>
            <a:endParaRPr lang="en-US" dirty="0"/>
          </a:p>
          <a:p>
            <a:pPr marL="0" indent="0">
              <a:buNone/>
            </a:pPr>
            <a:r>
              <a:rPr lang="en-US" dirty="0"/>
              <a:t>a quick plan				    taking the time for broader engagement</a:t>
            </a:r>
          </a:p>
          <a:p>
            <a:pPr marL="0" indent="0">
              <a:buNone/>
            </a:pPr>
            <a:endParaRPr lang="en-US" dirty="0"/>
          </a:p>
          <a:p>
            <a:pPr marL="0" indent="0" algn="r">
              <a:buNone/>
            </a:pPr>
            <a:r>
              <a:rPr lang="en-US" sz="1800" i="1" dirty="0"/>
              <a:t>How to Develop a Common Agenda for Collective Impact </a:t>
            </a:r>
            <a:r>
              <a:rPr lang="en-US" sz="1800" dirty="0"/>
              <a:t>- Paul Born, Tamarack Institute </a:t>
            </a:r>
          </a:p>
        </p:txBody>
      </p:sp>
      <p:sp>
        <p:nvSpPr>
          <p:cNvPr id="2" name="Arrow: Right 1">
            <a:extLst>
              <a:ext uri="{FF2B5EF4-FFF2-40B4-BE49-F238E27FC236}">
                <a16:creationId xmlns:a16="http://schemas.microsoft.com/office/drawing/2014/main" id="{F7D41037-8C87-4663-A284-07C91BD13133}"/>
              </a:ext>
            </a:extLst>
          </p:cNvPr>
          <p:cNvSpPr/>
          <p:nvPr/>
        </p:nvSpPr>
        <p:spPr>
          <a:xfrm>
            <a:off x="2994835" y="23583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DBB7E87-743B-4BB6-ABB2-F883D86629A7}"/>
              </a:ext>
            </a:extLst>
          </p:cNvPr>
          <p:cNvSpPr/>
          <p:nvPr/>
        </p:nvSpPr>
        <p:spPr>
          <a:xfrm>
            <a:off x="3345711" y="3278032"/>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58BABD-1B85-411D-B305-D4C0E41B3ADB}"/>
              </a:ext>
            </a:extLst>
          </p:cNvPr>
          <p:cNvSpPr/>
          <p:nvPr/>
        </p:nvSpPr>
        <p:spPr>
          <a:xfrm>
            <a:off x="3427227" y="41520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55ACC9F-154E-4C1A-9165-9FE18F9D6049}"/>
              </a:ext>
            </a:extLst>
          </p:cNvPr>
          <p:cNvSpPr/>
          <p:nvPr/>
        </p:nvSpPr>
        <p:spPr>
          <a:xfrm>
            <a:off x="2994835" y="5026138"/>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92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744-1448-4F8A-801D-CC7347FA51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BC0FF20-03B8-4F7F-9A72-8D9BB56594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0700" y="130752"/>
            <a:ext cx="8705850" cy="6727248"/>
          </a:xfrm>
        </p:spPr>
      </p:pic>
    </p:spTree>
    <p:extLst>
      <p:ext uri="{BB962C8B-B14F-4D97-AF65-F5344CB8AC3E}">
        <p14:creationId xmlns:p14="http://schemas.microsoft.com/office/powerpoint/2010/main" val="17385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70">
            <a:extLst>
              <a:ext uri="{FF2B5EF4-FFF2-40B4-BE49-F238E27FC236}">
                <a16:creationId xmlns:a16="http://schemas.microsoft.com/office/drawing/2014/main" id="{D6CF29CD-38B8-4924-BA11-6D6051748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solidFill>
                  <a:schemeClr val="bg1"/>
                </a:solidFill>
                <a:latin typeface="+mj-lt"/>
                <a:cs typeface="+mj-cs"/>
              </a:rPr>
              <a:t>Learn</a:t>
            </a:r>
          </a:p>
        </p:txBody>
      </p:sp>
      <p:sp>
        <p:nvSpPr>
          <p:cNvPr id="8" name="Text Placeholder 7"/>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bg2"/>
                </a:solidFill>
                <a:latin typeface="+mn-lt"/>
                <a:cs typeface="+mn-cs"/>
              </a:rPr>
              <a:t>the big deal about data-driven decision making</a:t>
            </a:r>
          </a:p>
        </p:txBody>
      </p:sp>
      <p:pic>
        <p:nvPicPr>
          <p:cNvPr id="3074" name="Picture 2" descr="Image result for learning">
            <a:extLst>
              <a:ext uri="{FF2B5EF4-FFF2-40B4-BE49-F238E27FC236}">
                <a16:creationId xmlns:a16="http://schemas.microsoft.com/office/drawing/2014/main" id="{714E907D-6B5B-4F33-8207-663DDA70C3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06" y="321733"/>
            <a:ext cx="5451071" cy="3597707"/>
          </a:xfrm>
          <a:prstGeom prst="rect">
            <a:avLst/>
          </a:prstGeom>
          <a:noFill/>
          <a:extLst>
            <a:ext uri="{909E8E84-426E-40DD-AFC4-6F175D3DCCD1}">
              <a14:hiddenFill xmlns:a14="http://schemas.microsoft.com/office/drawing/2010/main">
                <a:solidFill>
                  <a:srgbClr val="FFFFFF"/>
                </a:solidFill>
              </a14:hiddenFill>
            </a:ext>
          </a:extLst>
        </p:spPr>
      </p:pic>
      <p:cxnSp>
        <p:nvCxnSpPr>
          <p:cNvPr id="3079" name="Straight Connector 72">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004" y="321734"/>
            <a:ext cx="3597704" cy="3597704"/>
          </a:xfrm>
          <a:prstGeom prst="rect">
            <a:avLst/>
          </a:prstGeom>
        </p:spPr>
      </p:pic>
    </p:spTree>
    <p:extLst>
      <p:ext uri="{BB962C8B-B14F-4D97-AF65-F5344CB8AC3E}">
        <p14:creationId xmlns:p14="http://schemas.microsoft.com/office/powerpoint/2010/main" val="365031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Data-Driven Decision Making Made Simple</a:t>
            </a:r>
          </a:p>
        </p:txBody>
      </p:sp>
      <p:sp>
        <p:nvSpPr>
          <p:cNvPr id="3" name="Content Placeholder 2"/>
          <p:cNvSpPr>
            <a:spLocks noGrp="1"/>
          </p:cNvSpPr>
          <p:nvPr>
            <p:ph sz="half" idx="1"/>
          </p:nvPr>
        </p:nvSpPr>
        <p:spPr>
          <a:xfrm>
            <a:off x="838200" y="1825624"/>
            <a:ext cx="5181600" cy="4967061"/>
          </a:xfrm>
        </p:spPr>
        <p:txBody>
          <a:bodyPr>
            <a:normAutofit fontScale="85000" lnSpcReduction="20000"/>
          </a:bodyPr>
          <a:lstStyle/>
          <a:p>
            <a:pPr marL="514338" indent="-514338">
              <a:buFont typeface="+mj-lt"/>
              <a:buAutoNum type="arabicPeriod"/>
            </a:pPr>
            <a:r>
              <a:rPr lang="en-US" dirty="0"/>
              <a:t>Establish clear results—begin with the end in mind</a:t>
            </a:r>
          </a:p>
          <a:p>
            <a:pPr marL="514338" indent="-514338">
              <a:buFont typeface="+mj-lt"/>
              <a:buAutoNum type="arabicPeriod"/>
            </a:pPr>
            <a:r>
              <a:rPr lang="en-US" dirty="0"/>
              <a:t>Define how you will measure results—from X to Y by When</a:t>
            </a:r>
          </a:p>
          <a:p>
            <a:pPr marL="514338" indent="-514338">
              <a:buFont typeface="+mj-lt"/>
              <a:buAutoNum type="arabicPeriod"/>
            </a:pPr>
            <a:r>
              <a:rPr lang="en-US" dirty="0"/>
              <a:t>Include key partners in defining strategies that will work</a:t>
            </a:r>
          </a:p>
          <a:p>
            <a:pPr marL="514338" indent="-514338">
              <a:buFont typeface="+mj-lt"/>
              <a:buAutoNum type="arabicPeriod"/>
            </a:pPr>
            <a:r>
              <a:rPr lang="en-US" dirty="0"/>
              <a:t>Get the story behind the data—what would work to improve the situation?</a:t>
            </a:r>
          </a:p>
          <a:p>
            <a:pPr marL="514338" indent="-514338">
              <a:buFont typeface="+mj-lt"/>
              <a:buAutoNum type="arabicPeriod"/>
            </a:pPr>
            <a:r>
              <a:rPr lang="en-US" dirty="0"/>
              <a:t>Try something</a:t>
            </a:r>
          </a:p>
          <a:p>
            <a:pPr marL="514338" indent="-514338">
              <a:buFont typeface="+mj-lt"/>
              <a:buAutoNum type="arabicPeriod"/>
            </a:pPr>
            <a:r>
              <a:rPr lang="en-US" dirty="0"/>
              <a:t>Learn from what you tried—what worked? What didn’t? What can you try next time?</a:t>
            </a:r>
          </a:p>
          <a:p>
            <a:pPr marL="514338" indent="-514338">
              <a:buFont typeface="+mj-lt"/>
              <a:buAutoNum type="arabicPeriod"/>
            </a:pPr>
            <a:r>
              <a:rPr lang="en-US" dirty="0"/>
              <a:t>Repeat.</a:t>
            </a:r>
          </a:p>
          <a:p>
            <a:pPr marL="514338" indent="-514338">
              <a:buFont typeface="+mj-lt"/>
              <a:buAutoNum type="arabicPeriod"/>
            </a:pPr>
            <a:r>
              <a:rPr lang="en-US" dirty="0"/>
              <a:t>Make it part of your culture.</a:t>
            </a:r>
          </a:p>
          <a:p>
            <a:pPr marL="514338" indent="-514338">
              <a:buFont typeface="+mj-lt"/>
              <a:buAutoNum type="arabicPeriod"/>
            </a:pPr>
            <a:endParaRPr lang="en-US" dirty="0"/>
          </a:p>
          <a:p>
            <a:endParaRPr lang="en-US" dirty="0"/>
          </a:p>
        </p:txBody>
      </p:sp>
      <p:pic>
        <p:nvPicPr>
          <p:cNvPr id="5"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7331" y="1825625"/>
            <a:ext cx="4351339" cy="4351339"/>
          </a:xfrm>
        </p:spPr>
      </p:pic>
    </p:spTree>
    <p:extLst>
      <p:ext uri="{BB962C8B-B14F-4D97-AF65-F5344CB8AC3E}">
        <p14:creationId xmlns:p14="http://schemas.microsoft.com/office/powerpoint/2010/main" val="124236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err="1"/>
              <a:t>Brazosport</a:t>
            </a:r>
            <a:r>
              <a:rPr lang="en-US"/>
              <a:t> Independent School District:  Closing the Achievement Gap</a:t>
            </a:r>
          </a:p>
        </p:txBody>
      </p:sp>
      <p:graphicFrame>
        <p:nvGraphicFramePr>
          <p:cNvPr id="4" name="Content Placeholder 3"/>
          <p:cNvGraphicFramePr>
            <a:graphicFrameLocks noGrp="1"/>
          </p:cNvGraphicFramePr>
          <p:nvPr>
            <p:ph idx="1"/>
            <p:extLst/>
          </p:nvPr>
        </p:nvGraphicFramePr>
        <p:xfrm>
          <a:off x="3009900" y="2057404"/>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67050" y="5657851"/>
            <a:ext cx="5829300" cy="300082"/>
          </a:xfrm>
          <a:prstGeom prst="rect">
            <a:avLst/>
          </a:prstGeom>
          <a:noFill/>
        </p:spPr>
        <p:txBody>
          <a:bodyPr wrap="square" rtlCol="0">
            <a:spAutoFit/>
          </a:bodyPr>
          <a:lstStyle/>
          <a:p>
            <a:r>
              <a:rPr lang="en-US" sz="1350"/>
              <a:t>From </a:t>
            </a:r>
            <a:r>
              <a:rPr lang="en-US" sz="1350" i="1"/>
              <a:t>The Results </a:t>
            </a:r>
            <a:r>
              <a:rPr lang="en-US" sz="1350" i="1" err="1"/>
              <a:t>Fieldbook</a:t>
            </a:r>
            <a:r>
              <a:rPr lang="en-US" sz="1350"/>
              <a:t> by Mike </a:t>
            </a:r>
            <a:r>
              <a:rPr lang="en-US" sz="1350" err="1"/>
              <a:t>Schmoker</a:t>
            </a:r>
            <a:r>
              <a:rPr lang="en-US" sz="1350"/>
              <a:t>, 2001, ASCD Publications</a:t>
            </a:r>
          </a:p>
        </p:txBody>
      </p:sp>
      <p:grpSp>
        <p:nvGrpSpPr>
          <p:cNvPr id="11" name="Group 10">
            <a:extLst>
              <a:ext uri="{FF2B5EF4-FFF2-40B4-BE49-F238E27FC236}">
                <a16:creationId xmlns:a16="http://schemas.microsoft.com/office/drawing/2014/main" id="{7129A66C-DED0-4635-9E58-C8F1726A15C1}"/>
              </a:ext>
            </a:extLst>
          </p:cNvPr>
          <p:cNvGrpSpPr/>
          <p:nvPr/>
        </p:nvGrpSpPr>
        <p:grpSpPr>
          <a:xfrm>
            <a:off x="4207143" y="2681492"/>
            <a:ext cx="2707891" cy="1873679"/>
            <a:chOff x="2683142" y="2681491"/>
            <a:chExt cx="2707891" cy="1873679"/>
          </a:xfrm>
        </p:grpSpPr>
        <p:sp>
          <p:nvSpPr>
            <p:cNvPr id="3" name="Rectangle 2"/>
            <p:cNvSpPr/>
            <p:nvPr/>
          </p:nvSpPr>
          <p:spPr>
            <a:xfrm>
              <a:off x="2683142" y="2681491"/>
              <a:ext cx="2707891" cy="187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7" name="Straight Connector 6">
              <a:extLst>
                <a:ext uri="{FF2B5EF4-FFF2-40B4-BE49-F238E27FC236}">
                  <a16:creationId xmlns:a16="http://schemas.microsoft.com/office/drawing/2014/main" id="{16C6D710-8151-4A08-A17E-F3F68542CDAD}"/>
                </a:ext>
              </a:extLst>
            </p:cNvPr>
            <p:cNvCxnSpPr/>
            <p:nvPr/>
          </p:nvCxnSpPr>
          <p:spPr>
            <a:xfrm>
              <a:off x="2683142" y="3429000"/>
              <a:ext cx="2707891"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F5D1CD8-E28B-4A2E-A8F5-C20CB72EC1BC}"/>
                </a:ext>
              </a:extLst>
            </p:cNvPr>
            <p:cNvCxnSpPr/>
            <p:nvPr/>
          </p:nvCxnSpPr>
          <p:spPr>
            <a:xfrm>
              <a:off x="2683142" y="3811402"/>
              <a:ext cx="2707891"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5FD2D65-17B3-4D11-B0ED-06B6833491A4}"/>
                </a:ext>
              </a:extLst>
            </p:cNvPr>
            <p:cNvCxnSpPr/>
            <p:nvPr/>
          </p:nvCxnSpPr>
          <p:spPr>
            <a:xfrm>
              <a:off x="2683142" y="4198480"/>
              <a:ext cx="2707891"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DD87104-1BD7-43D0-A828-5F94B22EAC5D}"/>
                </a:ext>
              </a:extLst>
            </p:cNvPr>
            <p:cNvCxnSpPr/>
            <p:nvPr/>
          </p:nvCxnSpPr>
          <p:spPr>
            <a:xfrm>
              <a:off x="2683142" y="3042858"/>
              <a:ext cx="2707891"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978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CDAA29-8456-4200-A8F4-D8BCBB5F6C18}"/>
              </a:ext>
            </a:extLst>
          </p:cNvPr>
          <p:cNvGrpSpPr/>
          <p:nvPr/>
        </p:nvGrpSpPr>
        <p:grpSpPr>
          <a:xfrm>
            <a:off x="1617785" y="80134"/>
            <a:ext cx="9093758" cy="6598092"/>
            <a:chOff x="1617785" y="80134"/>
            <a:chExt cx="9093758" cy="6598092"/>
          </a:xfrm>
        </p:grpSpPr>
        <p:pic>
          <p:nvPicPr>
            <p:cNvPr id="1026" name="Picture 2" descr="Contributions Consistent Across Neighborhoods that Took Initiative &#10;Safe Streets Neighborhood A &#10;35 &#10;30 &#10;25 &#10;20 &#10;15 &#10;10 &#10;5 &#10;2000 2001 2002 2003 2004 2005 2006 2007 2008 &#10;9 &#10;14 &#10;12 &#10;10 &#10;8 &#10;6 &#10;4 &#10;2 &#10;Safe Streets Neighborhood B &#10;—Thefts per 100 &#10;Housing Units &#10;2coo 2001 2002 rocs 2006 2-oc• &#10;No Intervention: Neighborhood G &#10;—Cumulative &#10;Community &#10;Changes (Onset &#10;of Intervention &#10;Elements) &#10;20m 2001 2005 2006 2007 2Da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85" y="80134"/>
              <a:ext cx="9093758" cy="6598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7D8BCE-2D6C-4AB1-AF88-188BA85734C2}"/>
                </a:ext>
              </a:extLst>
            </p:cNvPr>
            <p:cNvSpPr/>
            <p:nvPr/>
          </p:nvSpPr>
          <p:spPr>
            <a:xfrm>
              <a:off x="4572000" y="6350558"/>
              <a:ext cx="371789" cy="2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009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7885-92FD-45A5-8F31-1C772EE44D71}"/>
              </a:ext>
            </a:extLst>
          </p:cNvPr>
          <p:cNvSpPr>
            <a:spLocks noGrp="1"/>
          </p:cNvSpPr>
          <p:nvPr>
            <p:ph type="title"/>
          </p:nvPr>
        </p:nvSpPr>
        <p:spPr/>
        <p:txBody>
          <a:bodyPr>
            <a:normAutofit/>
          </a:bodyPr>
          <a:lstStyle/>
          <a:p>
            <a:r>
              <a:rPr lang="en-US" sz="4000" dirty="0"/>
              <a:t>What to Tell your Board Chair When She Asks “What Will You Actually </a:t>
            </a:r>
            <a:r>
              <a:rPr lang="en-US" sz="4000" u="sng" dirty="0"/>
              <a:t>Do</a:t>
            </a:r>
            <a:r>
              <a:rPr lang="en-US" sz="4000" dirty="0"/>
              <a:t>?”</a:t>
            </a:r>
          </a:p>
        </p:txBody>
      </p:sp>
      <p:sp>
        <p:nvSpPr>
          <p:cNvPr id="3" name="Content Placeholder 2">
            <a:extLst>
              <a:ext uri="{FF2B5EF4-FFF2-40B4-BE49-F238E27FC236}">
                <a16:creationId xmlns:a16="http://schemas.microsoft.com/office/drawing/2014/main" id="{4115CD21-E14A-4B5B-926A-52AEED4B9FF9}"/>
              </a:ext>
            </a:extLst>
          </p:cNvPr>
          <p:cNvSpPr>
            <a:spLocks noGrp="1"/>
          </p:cNvSpPr>
          <p:nvPr>
            <p:ph idx="1"/>
          </p:nvPr>
        </p:nvSpPr>
        <p:spPr/>
        <p:txBody>
          <a:bodyPr>
            <a:normAutofit lnSpcReduction="10000"/>
          </a:bodyPr>
          <a:lstStyle/>
          <a:p>
            <a:r>
              <a:rPr lang="en-US" dirty="0"/>
              <a:t>Our 12-18 Month Deliverables:</a:t>
            </a:r>
          </a:p>
          <a:p>
            <a:pPr marL="914400" lvl="1" indent="-457200">
              <a:buFont typeface="+mj-lt"/>
              <a:buAutoNum type="arabicPeriod"/>
            </a:pPr>
            <a:r>
              <a:rPr lang="en-US" dirty="0"/>
              <a:t>Build community will to address the issues (</a:t>
            </a:r>
            <a:r>
              <a:rPr lang="en-US" b="1" dirty="0">
                <a:solidFill>
                  <a:srgbClr val="A4C3BE"/>
                </a:solidFill>
              </a:rPr>
              <a:t>Include and Dialogue</a:t>
            </a:r>
            <a:r>
              <a:rPr lang="en-US" dirty="0"/>
              <a:t>)</a:t>
            </a:r>
          </a:p>
          <a:p>
            <a:pPr marL="914400" lvl="1" indent="-457200">
              <a:buFont typeface="+mj-lt"/>
              <a:buAutoNum type="arabicPeriod"/>
            </a:pPr>
            <a:r>
              <a:rPr lang="en-US" dirty="0"/>
              <a:t>Define our shared vision, goals and indicators (</a:t>
            </a:r>
            <a:r>
              <a:rPr lang="en-US" b="1" dirty="0">
                <a:solidFill>
                  <a:srgbClr val="A4C3BE"/>
                </a:solidFill>
              </a:rPr>
              <a:t>Results</a:t>
            </a:r>
            <a:r>
              <a:rPr lang="en-US" dirty="0"/>
              <a:t>, </a:t>
            </a:r>
            <a:r>
              <a:rPr lang="en-US" b="1" dirty="0">
                <a:solidFill>
                  <a:srgbClr val="6D7076"/>
                </a:solidFill>
              </a:rPr>
              <a:t>Shared Measurement</a:t>
            </a:r>
            <a:r>
              <a:rPr lang="en-US" dirty="0"/>
              <a:t>)</a:t>
            </a:r>
          </a:p>
          <a:p>
            <a:pPr marL="914400" lvl="1" indent="-457200">
              <a:buFont typeface="+mj-lt"/>
              <a:buAutoNum type="arabicPeriod"/>
            </a:pPr>
            <a:r>
              <a:rPr lang="en-US" dirty="0"/>
              <a:t>Draft a community plan or action map (</a:t>
            </a:r>
            <a:r>
              <a:rPr lang="en-US" b="1" dirty="0">
                <a:solidFill>
                  <a:srgbClr val="A4C3BE"/>
                </a:solidFill>
              </a:rPr>
              <a:t>Act</a:t>
            </a:r>
            <a:r>
              <a:rPr lang="en-US" dirty="0"/>
              <a:t>, </a:t>
            </a:r>
            <a:r>
              <a:rPr lang="en-US" b="1" dirty="0">
                <a:solidFill>
                  <a:srgbClr val="6D7076"/>
                </a:solidFill>
              </a:rPr>
              <a:t>Common Agenda and Shared Measurement</a:t>
            </a:r>
            <a:r>
              <a:rPr lang="en-US" dirty="0"/>
              <a:t>)</a:t>
            </a:r>
          </a:p>
          <a:p>
            <a:pPr marL="914400" lvl="1" indent="-457200">
              <a:buFont typeface="+mj-lt"/>
              <a:buAutoNum type="arabicPeriod"/>
            </a:pPr>
            <a:r>
              <a:rPr lang="en-US" dirty="0"/>
              <a:t>Take action for early wins and learn from results (</a:t>
            </a:r>
            <a:r>
              <a:rPr lang="en-US" b="1" dirty="0">
                <a:solidFill>
                  <a:srgbClr val="A4C3BE"/>
                </a:solidFill>
              </a:rPr>
              <a:t>Act, Learn</a:t>
            </a:r>
            <a:r>
              <a:rPr lang="en-US" dirty="0"/>
              <a:t>)</a:t>
            </a:r>
          </a:p>
          <a:p>
            <a:pPr marL="914400" lvl="1" indent="-457200">
              <a:buFont typeface="+mj-lt"/>
              <a:buAutoNum type="arabicPeriod"/>
            </a:pPr>
            <a:r>
              <a:rPr lang="en-US" dirty="0"/>
              <a:t>Formalize and mobilize the network (</a:t>
            </a:r>
            <a:r>
              <a:rPr lang="en-US" b="1" dirty="0">
                <a:solidFill>
                  <a:srgbClr val="A4C3BE"/>
                </a:solidFill>
              </a:rPr>
              <a:t>Act, </a:t>
            </a:r>
            <a:r>
              <a:rPr lang="en-US" b="1" dirty="0">
                <a:solidFill>
                  <a:srgbClr val="6D7076"/>
                </a:solidFill>
              </a:rPr>
              <a:t>Mutually Reinforcing Activities, Continuous Communication</a:t>
            </a:r>
            <a:r>
              <a:rPr lang="en-US" dirty="0"/>
              <a:t>)</a:t>
            </a:r>
          </a:p>
          <a:p>
            <a:pPr marL="914400" lvl="1" indent="-457200">
              <a:buFont typeface="+mj-lt"/>
              <a:buAutoNum type="arabicPeriod"/>
            </a:pPr>
            <a:r>
              <a:rPr lang="en-US" dirty="0"/>
              <a:t>Agree on a governance model (</a:t>
            </a:r>
            <a:r>
              <a:rPr lang="en-US" b="1" dirty="0">
                <a:solidFill>
                  <a:srgbClr val="A4C3BE"/>
                </a:solidFill>
              </a:rPr>
              <a:t>Culture of Collaboration</a:t>
            </a:r>
            <a:r>
              <a:rPr lang="en-US" b="1" dirty="0">
                <a:solidFill>
                  <a:srgbClr val="6D7076"/>
                </a:solidFill>
              </a:rPr>
              <a:t>, Backbone Support</a:t>
            </a:r>
            <a:r>
              <a:rPr lang="en-US" dirty="0"/>
              <a:t>)</a:t>
            </a:r>
          </a:p>
          <a:p>
            <a:pPr marL="914400" lvl="1" indent="-457200">
              <a:buFont typeface="+mj-lt"/>
              <a:buAutoNum type="arabicPeriod"/>
            </a:pPr>
            <a:r>
              <a:rPr lang="en-US" dirty="0"/>
              <a:t>Raise the funds to continue the work (</a:t>
            </a:r>
            <a:r>
              <a:rPr lang="en-US" b="1" dirty="0">
                <a:solidFill>
                  <a:srgbClr val="A4C3BE"/>
                </a:solidFill>
              </a:rPr>
              <a:t>Culture of Collaboration</a:t>
            </a:r>
            <a:r>
              <a:rPr lang="en-US" dirty="0"/>
              <a:t>)</a:t>
            </a:r>
          </a:p>
          <a:p>
            <a:pPr marL="914400" lvl="1" indent="-457200">
              <a:buFont typeface="+mj-lt"/>
              <a:buAutoNum type="arabicPeriod"/>
            </a:pPr>
            <a:endParaRPr lang="en-US" dirty="0"/>
          </a:p>
          <a:p>
            <a:pPr lvl="1"/>
            <a:endParaRPr lang="en-US" dirty="0"/>
          </a:p>
        </p:txBody>
      </p:sp>
    </p:spTree>
    <p:extLst>
      <p:ext uri="{BB962C8B-B14F-4D97-AF65-F5344CB8AC3E}">
        <p14:creationId xmlns:p14="http://schemas.microsoft.com/office/powerpoint/2010/main" val="16759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277A-EA24-466B-8B8E-E426DE4956DE}"/>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3858A260-8904-4754-8987-CCDEE9FFDE91}"/>
              </a:ext>
            </a:extLst>
          </p:cNvPr>
          <p:cNvSpPr>
            <a:spLocks noGrp="1"/>
          </p:cNvSpPr>
          <p:nvPr>
            <p:ph idx="1"/>
          </p:nvPr>
        </p:nvSpPr>
        <p:spPr/>
        <p:txBody>
          <a:bodyPr>
            <a:normAutofit/>
          </a:bodyPr>
          <a:lstStyle/>
          <a:p>
            <a:pPr lvl="0"/>
            <a:r>
              <a:rPr lang="en-US" dirty="0"/>
              <a:t>Strengthen the connections and trust among PIAC members.</a:t>
            </a:r>
          </a:p>
          <a:p>
            <a:pPr lvl="0"/>
            <a:r>
              <a:rPr lang="en-US" dirty="0"/>
              <a:t>Understand how a collective impact approach can improve population level health outcomes for Region 3 and 5</a:t>
            </a:r>
          </a:p>
          <a:p>
            <a:pPr lvl="0"/>
            <a:r>
              <a:rPr lang="en-US" dirty="0"/>
              <a:t>Develop a clearer understanding of the role PIAC in the collective impact approach</a:t>
            </a:r>
          </a:p>
          <a:p>
            <a:pPr lvl="0"/>
            <a:r>
              <a:rPr lang="en-US" dirty="0"/>
              <a:t>Clarify the next steps for the PIAC</a:t>
            </a:r>
          </a:p>
        </p:txBody>
      </p:sp>
    </p:spTree>
    <p:extLst>
      <p:ext uri="{BB962C8B-B14F-4D97-AF65-F5344CB8AC3E}">
        <p14:creationId xmlns:p14="http://schemas.microsoft.com/office/powerpoint/2010/main" val="2258324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EEA8-D6F3-454C-9BD4-9757556EBB83}"/>
              </a:ext>
            </a:extLst>
          </p:cNvPr>
          <p:cNvSpPr>
            <a:spLocks noGrp="1"/>
          </p:cNvSpPr>
          <p:nvPr>
            <p:ph type="title"/>
          </p:nvPr>
        </p:nvSpPr>
        <p:spPr/>
        <p:txBody>
          <a:bodyPr/>
          <a:lstStyle/>
          <a:p>
            <a:r>
              <a:rPr lang="en-US" dirty="0"/>
              <a:t>Structures for Success</a:t>
            </a:r>
          </a:p>
        </p:txBody>
      </p:sp>
      <p:sp>
        <p:nvSpPr>
          <p:cNvPr id="3" name="Text Placeholder 2">
            <a:extLst>
              <a:ext uri="{FF2B5EF4-FFF2-40B4-BE49-F238E27FC236}">
                <a16:creationId xmlns:a16="http://schemas.microsoft.com/office/drawing/2014/main" id="{CBF89212-7317-437A-92BD-E418EC0764D1}"/>
              </a:ext>
            </a:extLst>
          </p:cNvPr>
          <p:cNvSpPr>
            <a:spLocks noGrp="1"/>
          </p:cNvSpPr>
          <p:nvPr>
            <p:ph type="body" idx="1"/>
          </p:nvPr>
        </p:nvSpPr>
        <p:spPr/>
        <p:txBody>
          <a:bodyPr/>
          <a:lstStyle/>
          <a:p>
            <a:endParaRPr lang="en-US"/>
          </a:p>
        </p:txBody>
      </p:sp>
      <p:pic>
        <p:nvPicPr>
          <p:cNvPr id="4" name="Picture 3">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430" y="632012"/>
            <a:ext cx="3364006" cy="3364006"/>
          </a:xfrm>
          <a:prstGeom prst="rect">
            <a:avLst/>
          </a:prstGeom>
        </p:spPr>
      </p:pic>
    </p:spTree>
    <p:extLst>
      <p:ext uri="{BB962C8B-B14F-4D97-AF65-F5344CB8AC3E}">
        <p14:creationId xmlns:p14="http://schemas.microsoft.com/office/powerpoint/2010/main" val="113776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5F42-7806-414D-A91A-F08E2110D6A1}"/>
              </a:ext>
            </a:extLst>
          </p:cNvPr>
          <p:cNvSpPr>
            <a:spLocks noGrp="1"/>
          </p:cNvSpPr>
          <p:nvPr>
            <p:ph type="title"/>
          </p:nvPr>
        </p:nvSpPr>
        <p:spPr>
          <a:xfrm>
            <a:off x="1360713" y="582281"/>
            <a:ext cx="10264397" cy="1108407"/>
          </a:xfrm>
        </p:spPr>
        <p:txBody>
          <a:bodyPr>
            <a:normAutofit fontScale="90000"/>
          </a:bodyPr>
          <a:lstStyle/>
          <a:p>
            <a:r>
              <a:rPr lang="en-US" dirty="0"/>
              <a:t>Important Mindset Shifts in Collective Impact</a:t>
            </a:r>
          </a:p>
        </p:txBody>
      </p:sp>
      <p:sp>
        <p:nvSpPr>
          <p:cNvPr id="3" name="Text Placeholder 2">
            <a:extLst>
              <a:ext uri="{FF2B5EF4-FFF2-40B4-BE49-F238E27FC236}">
                <a16:creationId xmlns:a16="http://schemas.microsoft.com/office/drawing/2014/main" id="{9346464B-0BB2-4FDC-96F4-3658D9F440ED}"/>
              </a:ext>
            </a:extLst>
          </p:cNvPr>
          <p:cNvSpPr>
            <a:spLocks noGrp="1"/>
          </p:cNvSpPr>
          <p:nvPr>
            <p:ph type="body" idx="1"/>
          </p:nvPr>
        </p:nvSpPr>
        <p:spPr/>
        <p:txBody>
          <a:bodyPr/>
          <a:lstStyle/>
          <a:p>
            <a:pPr algn="ctr"/>
            <a:r>
              <a:rPr lang="en-US" dirty="0"/>
              <a:t>From	</a:t>
            </a:r>
          </a:p>
        </p:txBody>
      </p:sp>
      <p:sp>
        <p:nvSpPr>
          <p:cNvPr id="4" name="Content Placeholder 3">
            <a:extLst>
              <a:ext uri="{FF2B5EF4-FFF2-40B4-BE49-F238E27FC236}">
                <a16:creationId xmlns:a16="http://schemas.microsoft.com/office/drawing/2014/main" id="{817F1C7E-3968-4E1B-AF65-8213EA5EDE73}"/>
              </a:ext>
            </a:extLst>
          </p:cNvPr>
          <p:cNvSpPr>
            <a:spLocks noGrp="1"/>
          </p:cNvSpPr>
          <p:nvPr>
            <p:ph sz="half" idx="2"/>
          </p:nvPr>
        </p:nvSpPr>
        <p:spPr/>
        <p:txBody>
          <a:bodyPr/>
          <a:lstStyle/>
          <a:p>
            <a:r>
              <a:rPr lang="en-US" dirty="0"/>
              <a:t>Buy in</a:t>
            </a:r>
            <a:br>
              <a:rPr lang="en-US" dirty="0"/>
            </a:br>
            <a:endParaRPr lang="en-US" dirty="0"/>
          </a:p>
          <a:p>
            <a:r>
              <a:rPr lang="en-US" dirty="0"/>
              <a:t>Programs</a:t>
            </a:r>
            <a:br>
              <a:rPr lang="en-US" dirty="0"/>
            </a:br>
            <a:endParaRPr lang="en-US" dirty="0"/>
          </a:p>
          <a:p>
            <a:r>
              <a:rPr lang="en-US" dirty="0"/>
              <a:t>Positional Authority</a:t>
            </a:r>
          </a:p>
        </p:txBody>
      </p:sp>
      <p:sp>
        <p:nvSpPr>
          <p:cNvPr id="5" name="Text Placeholder 4">
            <a:extLst>
              <a:ext uri="{FF2B5EF4-FFF2-40B4-BE49-F238E27FC236}">
                <a16:creationId xmlns:a16="http://schemas.microsoft.com/office/drawing/2014/main" id="{58D8CD6F-9B14-4951-9221-97AE75D005A6}"/>
              </a:ext>
            </a:extLst>
          </p:cNvPr>
          <p:cNvSpPr>
            <a:spLocks noGrp="1"/>
          </p:cNvSpPr>
          <p:nvPr>
            <p:ph type="body" sz="quarter" idx="3"/>
          </p:nvPr>
        </p:nvSpPr>
        <p:spPr/>
        <p:txBody>
          <a:bodyPr/>
          <a:lstStyle/>
          <a:p>
            <a:pPr algn="ctr"/>
            <a:r>
              <a:rPr lang="en-US" dirty="0"/>
              <a:t>To</a:t>
            </a:r>
          </a:p>
        </p:txBody>
      </p:sp>
      <p:sp>
        <p:nvSpPr>
          <p:cNvPr id="6" name="Content Placeholder 5">
            <a:extLst>
              <a:ext uri="{FF2B5EF4-FFF2-40B4-BE49-F238E27FC236}">
                <a16:creationId xmlns:a16="http://schemas.microsoft.com/office/drawing/2014/main" id="{21580266-ABF8-4F15-970F-1C47AC04C477}"/>
              </a:ext>
            </a:extLst>
          </p:cNvPr>
          <p:cNvSpPr>
            <a:spLocks noGrp="1"/>
          </p:cNvSpPr>
          <p:nvPr>
            <p:ph sz="quarter" idx="4"/>
          </p:nvPr>
        </p:nvSpPr>
        <p:spPr/>
        <p:txBody>
          <a:bodyPr/>
          <a:lstStyle/>
          <a:p>
            <a:r>
              <a:rPr lang="en-US" dirty="0"/>
              <a:t>Ownership</a:t>
            </a:r>
            <a:br>
              <a:rPr lang="en-US" dirty="0"/>
            </a:br>
            <a:endParaRPr lang="en-US" dirty="0"/>
          </a:p>
          <a:p>
            <a:r>
              <a:rPr lang="en-US" dirty="0"/>
              <a:t>Systems</a:t>
            </a:r>
            <a:br>
              <a:rPr lang="en-US" dirty="0"/>
            </a:br>
            <a:endParaRPr lang="en-US" dirty="0"/>
          </a:p>
          <a:p>
            <a:r>
              <a:rPr lang="en-US" dirty="0"/>
              <a:t>Shared and Adaptive Leadership</a:t>
            </a:r>
          </a:p>
        </p:txBody>
      </p:sp>
    </p:spTree>
    <p:extLst>
      <p:ext uri="{BB962C8B-B14F-4D97-AF65-F5344CB8AC3E}">
        <p14:creationId xmlns:p14="http://schemas.microsoft.com/office/powerpoint/2010/main" val="289963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78841" y="189289"/>
            <a:ext cx="7334170"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Governance Structure</a:t>
            </a:r>
          </a:p>
        </p:txBody>
      </p:sp>
      <p:pic>
        <p:nvPicPr>
          <p:cNvPr id="6"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65956" y="1533100"/>
            <a:ext cx="9088222" cy="5233218"/>
          </a:xfrm>
          <a:prstGeom prst="rect">
            <a:avLst/>
          </a:prstGeom>
        </p:spPr>
      </p:pic>
    </p:spTree>
    <p:extLst>
      <p:ext uri="{BB962C8B-B14F-4D97-AF65-F5344CB8AC3E}">
        <p14:creationId xmlns:p14="http://schemas.microsoft.com/office/powerpoint/2010/main" val="116207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onal Stripe 2"/>
          <p:cNvSpPr/>
          <p:nvPr/>
        </p:nvSpPr>
        <p:spPr>
          <a:xfrm rot="13102652">
            <a:off x="1812884" y="1620317"/>
            <a:ext cx="8682056" cy="6836051"/>
          </a:xfrm>
          <a:prstGeom prst="diagStripe">
            <a:avLst>
              <a:gd name="adj" fmla="val 73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ame 6"/>
          <p:cNvSpPr/>
          <p:nvPr/>
        </p:nvSpPr>
        <p:spPr>
          <a:xfrm>
            <a:off x="6246917" y="3265715"/>
            <a:ext cx="2641270"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Integration of Services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Integration of physical and behavioral healthcare systems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Integration of oral health</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Clinical and non-clinical supports—leveraging community partners to help address </a:t>
            </a:r>
            <a:r>
              <a:rPr lang="en-US" sz="800" dirty="0" smtClean="0">
                <a:solidFill>
                  <a:schemeClr val="tx1"/>
                </a:solidFill>
              </a:rPr>
              <a:t>SDOH</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Frame 7"/>
          <p:cNvSpPr/>
          <p:nvPr/>
        </p:nvSpPr>
        <p:spPr>
          <a:xfrm>
            <a:off x="628771" y="3265715"/>
            <a:ext cx="2654796"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Human Centered Design Approach</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Deep, inclusive community participation</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Ensuring patient experience informs our approaches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Complex care plans for members who touch multiple systems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Social determinants of health are key focus from the </a:t>
            </a:r>
            <a:r>
              <a:rPr lang="en-US" sz="800" dirty="0" smtClean="0">
                <a:solidFill>
                  <a:schemeClr val="tx1"/>
                </a:solidFill>
              </a:rPr>
              <a:t>start</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Frame 8"/>
          <p:cNvSpPr/>
          <p:nvPr/>
        </p:nvSpPr>
        <p:spPr>
          <a:xfrm>
            <a:off x="3453411" y="3265715"/>
            <a:ext cx="2643910"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Data Driven Innovation and Investment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Focusing on highest need areas for improvement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Align incentives to high leverage areas of improvement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“Fail fast and learn” approach to innovation</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Use of screening to identify and connect to </a:t>
            </a:r>
            <a:r>
              <a:rPr lang="en-US" sz="800" dirty="0" smtClean="0">
                <a:solidFill>
                  <a:schemeClr val="tx1"/>
                </a:solidFill>
              </a:rPr>
              <a:t>resources</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Frame 9"/>
          <p:cNvSpPr/>
          <p:nvPr/>
        </p:nvSpPr>
        <p:spPr>
          <a:xfrm>
            <a:off x="9024257" y="3265715"/>
            <a:ext cx="2654796"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Policy and Advocacy for Systems Change</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Leveraging Medicaid</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Identifying systemic changes needed to improve outcomes and informing </a:t>
            </a:r>
            <a:r>
              <a:rPr lang="en-US" sz="800" dirty="0" smtClean="0">
                <a:solidFill>
                  <a:schemeClr val="tx1"/>
                </a:solidFill>
              </a:rPr>
              <a:t>HCPF</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Block Arc 10"/>
          <p:cNvSpPr/>
          <p:nvPr/>
        </p:nvSpPr>
        <p:spPr>
          <a:xfrm>
            <a:off x="104503" y="91440"/>
            <a:ext cx="11861074" cy="3446417"/>
          </a:xfrm>
          <a:prstGeom prst="blockArc">
            <a:avLst>
              <a:gd name="adj1" fmla="val 10671504"/>
              <a:gd name="adj2" fmla="val 204903"/>
              <a:gd name="adj3" fmla="val 25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effectLst>
                  <a:outerShdw blurRad="38100" dist="38100" dir="2700000" algn="tl">
                    <a:srgbClr val="000000">
                      <a:alpha val="43137"/>
                    </a:srgbClr>
                  </a:outerShdw>
                </a:effectLst>
              </a:rPr>
              <a:t>Compelling Vision: Become </a:t>
            </a:r>
            <a:r>
              <a:rPr lang="en-US" sz="2400" b="1" u="sng" dirty="0">
                <a:effectLst>
                  <a:outerShdw blurRad="38100" dist="38100" dir="2700000" algn="tl">
                    <a:srgbClr val="000000">
                      <a:alpha val="43137"/>
                    </a:srgbClr>
                  </a:outerShdw>
                </a:effectLst>
              </a:rPr>
              <a:t>the healthiest </a:t>
            </a:r>
            <a:endParaRPr lang="en-US" sz="2400" b="1" u="sng" dirty="0" smtClean="0">
              <a:effectLst>
                <a:outerShdw blurRad="38100" dist="38100" dir="2700000" algn="tl">
                  <a:srgbClr val="000000">
                    <a:alpha val="43137"/>
                  </a:srgbClr>
                </a:outerShdw>
              </a:effectLst>
            </a:endParaRPr>
          </a:p>
          <a:p>
            <a:pPr algn="ctr"/>
            <a:r>
              <a:rPr lang="en-US" sz="2400" b="1" u="sng" dirty="0" smtClean="0">
                <a:effectLst>
                  <a:outerShdw blurRad="38100" dist="38100" dir="2700000" algn="tl">
                    <a:srgbClr val="000000">
                      <a:alpha val="43137"/>
                    </a:srgbClr>
                  </a:outerShdw>
                </a:effectLst>
              </a:rPr>
              <a:t>regions </a:t>
            </a:r>
            <a:r>
              <a:rPr lang="en-US" sz="2400" b="1" u="sng" dirty="0">
                <a:effectLst>
                  <a:outerShdw blurRad="38100" dist="38100" dir="2700000" algn="tl">
                    <a:srgbClr val="000000">
                      <a:alpha val="43137"/>
                    </a:srgbClr>
                  </a:outerShdw>
                </a:effectLst>
              </a:rPr>
              <a:t>in the </a:t>
            </a:r>
            <a:r>
              <a:rPr lang="en-US" sz="2400" b="1" u="sng" dirty="0" smtClean="0">
                <a:effectLst>
                  <a:outerShdw blurRad="38100" dist="38100" dir="2700000" algn="tl">
                    <a:srgbClr val="000000">
                      <a:alpha val="43137"/>
                    </a:srgbClr>
                  </a:outerShdw>
                </a:effectLst>
              </a:rPr>
              <a:t>state</a:t>
            </a:r>
          </a:p>
          <a:p>
            <a:pPr algn="ctr"/>
            <a:endParaRPr lang="en-US" sz="1000"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2" name="Rounded Rectangle 11"/>
          <p:cNvSpPr/>
          <p:nvPr/>
        </p:nvSpPr>
        <p:spPr>
          <a:xfrm>
            <a:off x="431074" y="1097280"/>
            <a:ext cx="11416938" cy="20595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nSpc>
                <a:spcPct val="115000"/>
              </a:lnSpc>
              <a:spcBef>
                <a:spcPts val="1200"/>
              </a:spcBef>
            </a:pPr>
            <a:r>
              <a:rPr lang="en-US" sz="1600" b="1" u="sng" dirty="0" smtClean="0">
                <a:solidFill>
                  <a:schemeClr val="tx1"/>
                </a:solidFill>
              </a:rPr>
              <a:t>Vital Sign Indicators</a:t>
            </a:r>
            <a:endParaRPr lang="en-US" sz="1400" b="1" u="sng" dirty="0" smtClean="0">
              <a:solidFill>
                <a:schemeClr val="tx1"/>
              </a:solidFill>
            </a:endParaRPr>
          </a:p>
          <a:p>
            <a:pPr>
              <a:lnSpc>
                <a:spcPct val="115000"/>
              </a:lnSpc>
              <a:spcBef>
                <a:spcPts val="1200"/>
              </a:spcBef>
            </a:pPr>
            <a:r>
              <a:rPr lang="en-US" sz="1400" dirty="0" smtClean="0">
                <a:solidFill>
                  <a:schemeClr val="tx1"/>
                </a:solidFill>
              </a:rPr>
              <a:t>Life </a:t>
            </a:r>
            <a:r>
              <a:rPr lang="en-US" sz="1400" dirty="0">
                <a:solidFill>
                  <a:schemeClr val="tx1"/>
                </a:solidFill>
              </a:rPr>
              <a:t>expectancy </a:t>
            </a:r>
          </a:p>
          <a:p>
            <a:pPr marL="342900" marR="0" lvl="0" indent="-342900">
              <a:lnSpc>
                <a:spcPct val="115000"/>
              </a:lnSpc>
              <a:spcBef>
                <a:spcPts val="0"/>
              </a:spcBef>
              <a:buFont typeface="Symbol" panose="05050102010706020507" pitchFamily="18" charset="2"/>
              <a:buChar char=""/>
            </a:pPr>
            <a:r>
              <a:rPr lang="en-US" sz="1400" dirty="0">
                <a:solidFill>
                  <a:schemeClr val="tx1"/>
                </a:solidFill>
              </a:rPr>
              <a:t>Suicide rates</a:t>
            </a:r>
          </a:p>
          <a:p>
            <a:pPr marL="342900" marR="0" lvl="0" indent="-342900" defTabSz="801688">
              <a:lnSpc>
                <a:spcPct val="115000"/>
              </a:lnSpc>
              <a:spcBef>
                <a:spcPts val="0"/>
              </a:spcBef>
              <a:spcAft>
                <a:spcPts val="600"/>
              </a:spcAft>
              <a:buFont typeface="Symbol" panose="05050102010706020507" pitchFamily="18" charset="2"/>
              <a:buChar char=""/>
            </a:pPr>
            <a:r>
              <a:rPr lang="en-US" sz="1400" dirty="0">
                <a:solidFill>
                  <a:schemeClr val="tx1"/>
                </a:solidFill>
              </a:rPr>
              <a:t>Opioid related deaths</a:t>
            </a:r>
          </a:p>
          <a:p>
            <a:pPr>
              <a:lnSpc>
                <a:spcPct val="115000"/>
              </a:lnSpc>
              <a:spcAft>
                <a:spcPts val="600"/>
              </a:spcAft>
            </a:pPr>
            <a:r>
              <a:rPr lang="en-US" sz="1400" dirty="0">
                <a:solidFill>
                  <a:schemeClr val="tx1"/>
                </a:solidFill>
              </a:rPr>
              <a:t>Depression/anxiety rates</a:t>
            </a:r>
          </a:p>
          <a:p>
            <a:pPr>
              <a:lnSpc>
                <a:spcPct val="115000"/>
              </a:lnSpc>
              <a:spcAft>
                <a:spcPts val="600"/>
              </a:spcAft>
            </a:pPr>
            <a:r>
              <a:rPr lang="en-US" sz="1400" dirty="0">
                <a:solidFill>
                  <a:schemeClr val="tx1"/>
                </a:solidFill>
              </a:rPr>
              <a:t>Chronic disease burden</a:t>
            </a:r>
          </a:p>
          <a:p>
            <a:pPr>
              <a:lnSpc>
                <a:spcPct val="115000"/>
              </a:lnSpc>
              <a:spcAft>
                <a:spcPts val="600"/>
              </a:spcAft>
            </a:pPr>
            <a:r>
              <a:rPr lang="en-US" sz="1400" dirty="0">
                <a:solidFill>
                  <a:schemeClr val="tx1"/>
                </a:solidFill>
              </a:rPr>
              <a:t>Cost reduction measures</a:t>
            </a:r>
          </a:p>
          <a:p>
            <a:pPr>
              <a:lnSpc>
                <a:spcPct val="115000"/>
              </a:lnSpc>
              <a:spcAft>
                <a:spcPts val="600"/>
              </a:spcAft>
            </a:pPr>
            <a:r>
              <a:rPr lang="en-US" sz="1400" dirty="0" smtClean="0">
                <a:solidFill>
                  <a:schemeClr val="tx1"/>
                </a:solidFill>
              </a:rPr>
              <a:t>Access </a:t>
            </a:r>
            <a:r>
              <a:rPr lang="en-US" sz="1400" dirty="0">
                <a:solidFill>
                  <a:schemeClr val="tx1"/>
                </a:solidFill>
              </a:rPr>
              <a:t>to care measures</a:t>
            </a:r>
          </a:p>
          <a:p>
            <a:pPr>
              <a:lnSpc>
                <a:spcPct val="115000"/>
              </a:lnSpc>
              <a:spcAft>
                <a:spcPts val="600"/>
              </a:spcAft>
            </a:pPr>
            <a:r>
              <a:rPr lang="en-US" sz="1400" dirty="0" smtClean="0">
                <a:solidFill>
                  <a:schemeClr val="tx1"/>
                </a:solidFill>
              </a:rPr>
              <a:t>SDOH </a:t>
            </a:r>
            <a:r>
              <a:rPr lang="en-US" sz="1400" dirty="0">
                <a:solidFill>
                  <a:schemeClr val="tx1"/>
                </a:solidFill>
              </a:rPr>
              <a:t>measures</a:t>
            </a:r>
          </a:p>
          <a:p>
            <a:pPr>
              <a:lnSpc>
                <a:spcPct val="115000"/>
              </a:lnSpc>
              <a:spcAft>
                <a:spcPts val="600"/>
              </a:spcAft>
            </a:pPr>
            <a:r>
              <a:rPr lang="en-US" sz="1400" dirty="0">
                <a:solidFill>
                  <a:schemeClr val="tx1"/>
                </a:solidFill>
              </a:rPr>
              <a:t>Equity measures</a:t>
            </a:r>
          </a:p>
          <a:p>
            <a:pPr>
              <a:lnSpc>
                <a:spcPct val="115000"/>
              </a:lnSpc>
              <a:spcAft>
                <a:spcPts val="600"/>
              </a:spcAft>
            </a:pPr>
            <a:r>
              <a:rPr lang="en-US" sz="1400" dirty="0">
                <a:solidFill>
                  <a:schemeClr val="tx1"/>
                </a:solidFill>
              </a:rPr>
              <a:t>Experience of care measures (member, care team)</a:t>
            </a:r>
          </a:p>
          <a:p>
            <a:pPr>
              <a:lnSpc>
                <a:spcPct val="115000"/>
              </a:lnSpc>
              <a:spcAft>
                <a:spcPts val="600"/>
              </a:spcAft>
            </a:pPr>
            <a:r>
              <a:rPr lang="en-US" sz="1400" dirty="0" smtClean="0">
                <a:solidFill>
                  <a:schemeClr val="tx1"/>
                </a:solidFill>
              </a:rPr>
              <a:t>Self-reported </a:t>
            </a:r>
            <a:r>
              <a:rPr lang="en-US" sz="1400" dirty="0">
                <a:solidFill>
                  <a:schemeClr val="tx1"/>
                </a:solidFill>
              </a:rPr>
              <a:t>health and well-being assessments</a:t>
            </a:r>
            <a:endParaRPr lang="en-US" sz="1000" dirty="0">
              <a:solidFill>
                <a:schemeClr val="tx1"/>
              </a:solidFill>
            </a:endParaRPr>
          </a:p>
          <a:p>
            <a:pPr>
              <a:lnSpc>
                <a:spcPct val="115000"/>
              </a:lnSpc>
              <a:spcAft>
                <a:spcPts val="600"/>
              </a:spcAft>
            </a:pPr>
            <a:r>
              <a:rPr lang="en-US" sz="1400" dirty="0">
                <a:solidFill>
                  <a:schemeClr val="tx1"/>
                </a:solidFill>
              </a:rPr>
              <a:t>Healthcare self-efficacy measures (patient engagement</a:t>
            </a:r>
            <a:r>
              <a:rPr lang="en-US" sz="1400" dirty="0" smtClean="0">
                <a:solidFill>
                  <a:schemeClr val="tx1"/>
                </a:solidFill>
              </a:rPr>
              <a:t>)</a:t>
            </a:r>
          </a:p>
          <a:p>
            <a:pPr>
              <a:lnSpc>
                <a:spcPct val="115000"/>
              </a:lnSpc>
              <a:spcAft>
                <a:spcPts val="600"/>
              </a:spcAft>
            </a:pPr>
            <a:r>
              <a:rPr lang="en-US" sz="1400" dirty="0" smtClean="0">
                <a:solidFill>
                  <a:schemeClr val="tx1"/>
                </a:solidFill>
              </a:rPr>
              <a:t>Adverse </a:t>
            </a:r>
            <a:r>
              <a:rPr lang="en-US" sz="1400" dirty="0">
                <a:solidFill>
                  <a:schemeClr val="tx1"/>
                </a:solidFill>
              </a:rPr>
              <a:t>childhood experiences (ACEs) rates</a:t>
            </a:r>
          </a:p>
          <a:p>
            <a:pPr>
              <a:lnSpc>
                <a:spcPct val="115000"/>
              </a:lnSpc>
              <a:spcAft>
                <a:spcPts val="600"/>
              </a:spcAft>
            </a:pPr>
            <a:r>
              <a:rPr lang="en-US" sz="1400" dirty="0">
                <a:solidFill>
                  <a:schemeClr val="tx1"/>
                </a:solidFill>
              </a:rPr>
              <a:t>Early childhood “school readiness” </a:t>
            </a:r>
            <a:r>
              <a:rPr lang="en-US" sz="1400" dirty="0" smtClean="0">
                <a:solidFill>
                  <a:schemeClr val="tx1"/>
                </a:solidFill>
              </a:rPr>
              <a:t>measures</a:t>
            </a:r>
            <a:endParaRPr lang="en-US" sz="1400" dirty="0">
              <a:solidFill>
                <a:schemeClr val="tx1"/>
              </a:solidFill>
            </a:endParaRPr>
          </a:p>
        </p:txBody>
      </p:sp>
      <p:sp>
        <p:nvSpPr>
          <p:cNvPr id="13" name="TextBox 12"/>
          <p:cNvSpPr txBox="1"/>
          <p:nvPr/>
        </p:nvSpPr>
        <p:spPr>
          <a:xfrm>
            <a:off x="4358000" y="5038342"/>
            <a:ext cx="4129604" cy="1310936"/>
          </a:xfrm>
          <a:prstGeom prst="rect">
            <a:avLst/>
          </a:prstGeom>
          <a:noFill/>
        </p:spPr>
        <p:txBody>
          <a:bodyPr wrap="square" rtlCol="0">
            <a:spAutoFit/>
          </a:bodyPr>
          <a:lstStyle/>
          <a:p>
            <a:pPr>
              <a:lnSpc>
                <a:spcPct val="107000"/>
              </a:lnSpc>
            </a:pPr>
            <a:r>
              <a:rPr lang="en-US" sz="1400" b="1" dirty="0" smtClean="0">
                <a:solidFill>
                  <a:schemeClr val="bg1"/>
                </a:solidFill>
              </a:rPr>
              <a:t>Intentional Collaborative/Collective Impact Approach</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Continuous improvement</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Agile</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Health and community partners</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Collaborative governance</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Promote shared buy-in and collaborative culture</a:t>
            </a:r>
            <a:endPar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Striped Right Arrow 13"/>
          <p:cNvSpPr/>
          <p:nvPr/>
        </p:nvSpPr>
        <p:spPr>
          <a:xfrm rot="16200000">
            <a:off x="2942967" y="3681442"/>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rot="16200000">
            <a:off x="5739834" y="3731762"/>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p:cNvSpPr/>
          <p:nvPr/>
        </p:nvSpPr>
        <p:spPr>
          <a:xfrm rot="16200000">
            <a:off x="3650539" y="5365406"/>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rot="16200000">
            <a:off x="8530700" y="3705314"/>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16200000">
            <a:off x="8070139" y="5365407"/>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454335" y="4430487"/>
            <a:ext cx="3744686" cy="369332"/>
          </a:xfrm>
          <a:prstGeom prst="rect">
            <a:avLst/>
          </a:prstGeom>
          <a:noFill/>
        </p:spPr>
        <p:txBody>
          <a:bodyPr wrap="square" rtlCol="0">
            <a:spAutoFit/>
          </a:bodyPr>
          <a:lstStyle/>
          <a:p>
            <a:r>
              <a:rPr lang="en-US" dirty="0" smtClean="0"/>
              <a:t>Guiding Approaches/Framework</a:t>
            </a:r>
            <a:endParaRPr lang="en-US" dirty="0"/>
          </a:p>
        </p:txBody>
      </p:sp>
      <p:sp>
        <p:nvSpPr>
          <p:cNvPr id="4" name="TextBox 3"/>
          <p:cNvSpPr txBox="1"/>
          <p:nvPr/>
        </p:nvSpPr>
        <p:spPr>
          <a:xfrm>
            <a:off x="104503" y="71140"/>
            <a:ext cx="2560320" cy="523220"/>
          </a:xfrm>
          <a:prstGeom prst="rect">
            <a:avLst/>
          </a:prstGeom>
          <a:noFill/>
        </p:spPr>
        <p:txBody>
          <a:bodyPr wrap="square" rtlCol="0">
            <a:spAutoFit/>
          </a:bodyPr>
          <a:lstStyle/>
          <a:p>
            <a:r>
              <a:rPr lang="en-US" sz="2800" b="1" dirty="0" smtClean="0"/>
              <a:t>VISION MAP</a:t>
            </a:r>
            <a:endParaRPr lang="en-US" sz="2800" b="1" dirty="0"/>
          </a:p>
        </p:txBody>
      </p:sp>
      <p:sp>
        <p:nvSpPr>
          <p:cNvPr id="5" name="TextBox 4"/>
          <p:cNvSpPr txBox="1"/>
          <p:nvPr/>
        </p:nvSpPr>
        <p:spPr>
          <a:xfrm>
            <a:off x="10351655" y="91440"/>
            <a:ext cx="1613922" cy="523220"/>
          </a:xfrm>
          <a:prstGeom prst="rect">
            <a:avLst/>
          </a:prstGeom>
          <a:noFill/>
        </p:spPr>
        <p:txBody>
          <a:bodyPr wrap="square" rtlCol="0">
            <a:spAutoFit/>
          </a:bodyPr>
          <a:lstStyle/>
          <a:p>
            <a:pPr algn="r"/>
            <a:r>
              <a:rPr lang="en-US" sz="2800" i="1" dirty="0" smtClean="0"/>
              <a:t>DRAFT</a:t>
            </a:r>
            <a:endParaRPr lang="en-US" sz="2800" i="1" dirty="0"/>
          </a:p>
        </p:txBody>
      </p:sp>
    </p:spTree>
    <p:extLst>
      <p:ext uri="{BB962C8B-B14F-4D97-AF65-F5344CB8AC3E}">
        <p14:creationId xmlns:p14="http://schemas.microsoft.com/office/powerpoint/2010/main" val="311579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675" y="40367"/>
            <a:ext cx="2316754" cy="523220"/>
          </a:xfrm>
          <a:prstGeom prst="rect">
            <a:avLst/>
          </a:prstGeom>
          <a:noFill/>
        </p:spPr>
        <p:txBody>
          <a:bodyPr wrap="square" rtlCol="0">
            <a:spAutoFit/>
          </a:bodyPr>
          <a:lstStyle/>
          <a:p>
            <a:r>
              <a:rPr lang="en-US" sz="2800" dirty="0"/>
              <a:t>STRATEGIES</a:t>
            </a:r>
          </a:p>
        </p:txBody>
      </p:sp>
      <p:sp>
        <p:nvSpPr>
          <p:cNvPr id="5" name="Right Arrow 4"/>
          <p:cNvSpPr/>
          <p:nvPr/>
        </p:nvSpPr>
        <p:spPr>
          <a:xfrm>
            <a:off x="303675" y="658710"/>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Intentional Collaborative/Collective Impact Approach</a:t>
            </a:r>
          </a:p>
        </p:txBody>
      </p:sp>
      <p:sp>
        <p:nvSpPr>
          <p:cNvPr id="6" name="Right Arrow 5"/>
          <p:cNvSpPr/>
          <p:nvPr/>
        </p:nvSpPr>
        <p:spPr>
          <a:xfrm>
            <a:off x="303675" y="2113816"/>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Centered Design Approach</a:t>
            </a:r>
          </a:p>
        </p:txBody>
      </p:sp>
      <p:sp>
        <p:nvSpPr>
          <p:cNvPr id="7" name="Right Arrow 6"/>
          <p:cNvSpPr/>
          <p:nvPr/>
        </p:nvSpPr>
        <p:spPr>
          <a:xfrm>
            <a:off x="303675" y="3568922"/>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Sharing</a:t>
            </a:r>
          </a:p>
        </p:txBody>
      </p:sp>
      <p:sp>
        <p:nvSpPr>
          <p:cNvPr id="8" name="Right Arrow 7"/>
          <p:cNvSpPr/>
          <p:nvPr/>
        </p:nvSpPr>
        <p:spPr>
          <a:xfrm>
            <a:off x="303675" y="5024028"/>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Integration of Physical and Behavioral Health</a:t>
            </a:r>
          </a:p>
        </p:txBody>
      </p:sp>
      <p:sp>
        <p:nvSpPr>
          <p:cNvPr id="9" name="TextBox 8"/>
          <p:cNvSpPr txBox="1"/>
          <p:nvPr/>
        </p:nvSpPr>
        <p:spPr>
          <a:xfrm>
            <a:off x="2771664" y="32817"/>
            <a:ext cx="2863322" cy="954107"/>
          </a:xfrm>
          <a:prstGeom prst="rect">
            <a:avLst/>
          </a:prstGeom>
          <a:noFill/>
        </p:spPr>
        <p:txBody>
          <a:bodyPr wrap="square" rtlCol="0">
            <a:spAutoFit/>
          </a:bodyPr>
          <a:lstStyle/>
          <a:p>
            <a:pPr algn="ctr"/>
            <a:r>
              <a:rPr lang="en-US" sz="2800" dirty="0"/>
              <a:t>PERFORMANCE MEASURES</a:t>
            </a:r>
          </a:p>
        </p:txBody>
      </p:sp>
      <p:sp>
        <p:nvSpPr>
          <p:cNvPr id="10" name="TextBox 9"/>
          <p:cNvSpPr txBox="1"/>
          <p:nvPr/>
        </p:nvSpPr>
        <p:spPr>
          <a:xfrm>
            <a:off x="5673969" y="25682"/>
            <a:ext cx="3833446" cy="954107"/>
          </a:xfrm>
          <a:prstGeom prst="rect">
            <a:avLst/>
          </a:prstGeom>
          <a:noFill/>
        </p:spPr>
        <p:txBody>
          <a:bodyPr wrap="square" rtlCol="0">
            <a:spAutoFit/>
          </a:bodyPr>
          <a:lstStyle/>
          <a:p>
            <a:pPr algn="ctr"/>
            <a:r>
              <a:rPr lang="en-US" sz="2800" dirty="0"/>
              <a:t>MEASURES OF SUCCESS (INDICATORS)</a:t>
            </a:r>
          </a:p>
        </p:txBody>
      </p:sp>
      <p:sp>
        <p:nvSpPr>
          <p:cNvPr id="11" name="TextBox 10"/>
          <p:cNvSpPr txBox="1"/>
          <p:nvPr/>
        </p:nvSpPr>
        <p:spPr>
          <a:xfrm>
            <a:off x="9314707" y="25683"/>
            <a:ext cx="2863322" cy="954107"/>
          </a:xfrm>
          <a:prstGeom prst="rect">
            <a:avLst/>
          </a:prstGeom>
          <a:noFill/>
        </p:spPr>
        <p:txBody>
          <a:bodyPr wrap="square" rtlCol="0">
            <a:spAutoFit/>
          </a:bodyPr>
          <a:lstStyle/>
          <a:p>
            <a:pPr algn="ctr"/>
            <a:r>
              <a:rPr lang="en-US" sz="2800" dirty="0"/>
              <a:t>COMPELLING VISION (RESULTS)</a:t>
            </a:r>
          </a:p>
        </p:txBody>
      </p:sp>
      <p:cxnSp>
        <p:nvCxnSpPr>
          <p:cNvPr id="13" name="Straight Connector 12"/>
          <p:cNvCxnSpPr/>
          <p:nvPr/>
        </p:nvCxnSpPr>
        <p:spPr>
          <a:xfrm>
            <a:off x="6092912" y="1032818"/>
            <a:ext cx="0" cy="55616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36299" y="1032818"/>
            <a:ext cx="0" cy="55616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92307" y="1314967"/>
            <a:ext cx="2508122" cy="4154984"/>
          </a:xfrm>
          <a:prstGeom prst="rect">
            <a:avLst/>
          </a:prstGeom>
          <a:noFill/>
        </p:spPr>
        <p:txBody>
          <a:bodyPr wrap="square" rtlCol="0">
            <a:spAutoFit/>
          </a:bodyPr>
          <a:lstStyle/>
          <a:p>
            <a:r>
              <a:rPr lang="en-US" sz="2400" dirty="0"/>
              <a:t>Become the healthiest regions in the state.</a:t>
            </a:r>
          </a:p>
          <a:p>
            <a:endParaRPr lang="en-US" sz="2400" dirty="0"/>
          </a:p>
          <a:p>
            <a:r>
              <a:rPr lang="en-US" sz="2400" dirty="0"/>
              <a:t>Achieve health equity in our regions.</a:t>
            </a:r>
          </a:p>
          <a:p>
            <a:endParaRPr lang="en-US" sz="2400" dirty="0"/>
          </a:p>
          <a:p>
            <a:r>
              <a:rPr lang="en-US" sz="2400" dirty="0"/>
              <a:t>Maintain the lowest healthcare costs in the state.</a:t>
            </a:r>
          </a:p>
        </p:txBody>
      </p:sp>
      <p:sp>
        <p:nvSpPr>
          <p:cNvPr id="16" name="TextBox 15"/>
          <p:cNvSpPr txBox="1"/>
          <p:nvPr/>
        </p:nvSpPr>
        <p:spPr>
          <a:xfrm>
            <a:off x="6216836" y="1124617"/>
            <a:ext cx="301016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Life expectancy by zip code</a:t>
            </a:r>
          </a:p>
          <a:p>
            <a:pPr marL="285750" indent="-285750">
              <a:buFont typeface="Arial" panose="020B0604020202020204" pitchFamily="34" charset="0"/>
              <a:buChar char="•"/>
            </a:pPr>
            <a:r>
              <a:rPr lang="en-US" sz="2000" dirty="0"/>
              <a:t>Suicide rates</a:t>
            </a:r>
          </a:p>
          <a:p>
            <a:pPr marL="285750" indent="-285750">
              <a:buFont typeface="Arial" panose="020B0604020202020204" pitchFamily="34" charset="0"/>
              <a:buChar char="•"/>
            </a:pPr>
            <a:r>
              <a:rPr lang="en-US" sz="2000" dirty="0"/>
              <a:t>Depression/anxiety rates</a:t>
            </a:r>
          </a:p>
          <a:p>
            <a:pPr marL="285750" indent="-285750">
              <a:buFont typeface="Arial" panose="020B0604020202020204" pitchFamily="34" charset="0"/>
              <a:buChar char="•"/>
            </a:pPr>
            <a:r>
              <a:rPr lang="en-US" sz="2000" dirty="0"/>
              <a:t>Opioid related deaths</a:t>
            </a:r>
          </a:p>
          <a:p>
            <a:pPr marL="285750" indent="-285750">
              <a:buFont typeface="Arial" panose="020B0604020202020204" pitchFamily="34" charset="0"/>
              <a:buChar char="•"/>
            </a:pPr>
            <a:r>
              <a:rPr lang="en-US" sz="2000" dirty="0"/>
              <a:t>Chronic disease burden</a:t>
            </a:r>
          </a:p>
          <a:p>
            <a:pPr marL="285750" indent="-285750">
              <a:buFont typeface="Arial" panose="020B0604020202020204" pitchFamily="34" charset="0"/>
              <a:buChar char="•"/>
            </a:pPr>
            <a:r>
              <a:rPr lang="en-US" sz="2000" dirty="0"/>
              <a:t>Access to care measures</a:t>
            </a:r>
          </a:p>
          <a:p>
            <a:pPr marL="285750" indent="-285750">
              <a:buFont typeface="Arial" panose="020B0604020202020204" pitchFamily="34" charset="0"/>
              <a:buChar char="•"/>
            </a:pPr>
            <a:r>
              <a:rPr lang="en-US" sz="2000" dirty="0"/>
              <a:t>Equity measures</a:t>
            </a:r>
          </a:p>
          <a:p>
            <a:pPr marL="285750" indent="-285750">
              <a:buFont typeface="Arial" panose="020B0604020202020204" pitchFamily="34" charset="0"/>
              <a:buChar char="•"/>
            </a:pPr>
            <a:r>
              <a:rPr lang="en-US" sz="2000" dirty="0"/>
              <a:t>Self-reported health and well-being assessments</a:t>
            </a:r>
          </a:p>
          <a:p>
            <a:pPr marL="285750" indent="-285750">
              <a:buFont typeface="Arial" panose="020B0604020202020204" pitchFamily="34" charset="0"/>
              <a:buChar char="•"/>
            </a:pPr>
            <a:r>
              <a:rPr lang="en-US" sz="2000" dirty="0"/>
              <a:t>Adverse childhood experiences (ACEs) rates</a:t>
            </a:r>
          </a:p>
          <a:p>
            <a:pPr marL="285750" indent="-285750">
              <a:buFont typeface="Arial" panose="020B0604020202020204" pitchFamily="34" charset="0"/>
              <a:buChar char="•"/>
            </a:pPr>
            <a:r>
              <a:rPr lang="en-US" sz="2000" dirty="0"/>
              <a:t>Early childhood “school readiness” measures</a:t>
            </a:r>
          </a:p>
          <a:p>
            <a:pPr marL="285750" indent="-285750">
              <a:buFont typeface="Arial" panose="020B0604020202020204" pitchFamily="34" charset="0"/>
              <a:buChar char="•"/>
            </a:pPr>
            <a:r>
              <a:rPr lang="en-US" sz="2000" dirty="0"/>
              <a:t>Cost reduction measures</a:t>
            </a:r>
          </a:p>
          <a:p>
            <a:pPr marL="285750" indent="-285750">
              <a:buFont typeface="Arial" panose="020B0604020202020204" pitchFamily="34" charset="0"/>
              <a:buChar char="•"/>
            </a:pPr>
            <a:endParaRPr lang="en-US" sz="2000" dirty="0"/>
          </a:p>
        </p:txBody>
      </p:sp>
      <p:sp>
        <p:nvSpPr>
          <p:cNvPr id="17" name="TextBox 16"/>
          <p:cNvSpPr txBox="1"/>
          <p:nvPr/>
        </p:nvSpPr>
        <p:spPr>
          <a:xfrm>
            <a:off x="3200466" y="1252254"/>
            <a:ext cx="2860363" cy="5212714"/>
          </a:xfrm>
          <a:prstGeom prst="rect">
            <a:avLst/>
          </a:prstGeom>
          <a:noFill/>
        </p:spPr>
        <p:txBody>
          <a:bodyPr wrap="square" rtlCol="0">
            <a:spAutoFit/>
          </a:bodyPr>
          <a:lstStyle/>
          <a:p>
            <a:pPr marL="285750" indent="-285750">
              <a:buFont typeface="Arial" panose="020B0604020202020204" pitchFamily="34" charset="0"/>
              <a:buChar char="•"/>
            </a:pPr>
            <a:r>
              <a:rPr lang="fr-FR" sz="2000" b="1" dirty="0" err="1"/>
              <a:t>Wellness</a:t>
            </a:r>
            <a:r>
              <a:rPr lang="fr-FR" sz="2000" b="1" dirty="0"/>
              <a:t> </a:t>
            </a:r>
            <a:r>
              <a:rPr lang="fr-FR" sz="2000" b="1" dirty="0" err="1"/>
              <a:t>Visits</a:t>
            </a:r>
            <a:endParaRPr lang="fr-FR" sz="2000" b="1" dirty="0"/>
          </a:p>
          <a:p>
            <a:pPr marL="285750" indent="-285750">
              <a:buFont typeface="Arial" panose="020B0604020202020204" pitchFamily="34" charset="0"/>
              <a:buChar char="•"/>
            </a:pPr>
            <a:r>
              <a:rPr lang="fr-FR" sz="2000" b="1" dirty="0"/>
              <a:t>Dental </a:t>
            </a:r>
            <a:r>
              <a:rPr lang="fr-FR" sz="2000" b="1" dirty="0" err="1"/>
              <a:t>Visits</a:t>
            </a:r>
            <a:endParaRPr lang="fr-FR" sz="2000" b="1" dirty="0"/>
          </a:p>
          <a:p>
            <a:pPr marL="285750" indent="-285750">
              <a:buFont typeface="Arial" panose="020B0604020202020204" pitchFamily="34" charset="0"/>
              <a:buChar char="•"/>
            </a:pPr>
            <a:r>
              <a:rPr lang="fr-FR" sz="2000" b="1" dirty="0" err="1"/>
              <a:t>Prenatal</a:t>
            </a:r>
            <a:r>
              <a:rPr lang="fr-FR" sz="2000" b="1" dirty="0"/>
              <a:t> Engagement</a:t>
            </a:r>
          </a:p>
          <a:p>
            <a:pPr marL="285750" indent="-285750">
              <a:buFont typeface="Arial" panose="020B0604020202020204" pitchFamily="34" charset="0"/>
              <a:buChar char="•"/>
            </a:pPr>
            <a:r>
              <a:rPr lang="en-US" sz="2000" b="1" dirty="0"/>
              <a:t>7-Day Follow Up MH</a:t>
            </a:r>
          </a:p>
          <a:p>
            <a:pPr marL="285750" indent="-285750">
              <a:buFont typeface="Arial" panose="020B0604020202020204" pitchFamily="34" charset="0"/>
              <a:buChar char="•"/>
            </a:pPr>
            <a:r>
              <a:rPr lang="en-US" sz="2000" b="1" dirty="0"/>
              <a:t>SUD Engagement</a:t>
            </a:r>
          </a:p>
          <a:p>
            <a:pPr marL="285750" indent="-285750">
              <a:buFont typeface="Arial" panose="020B0604020202020204" pitchFamily="34" charset="0"/>
              <a:buChar char="•"/>
            </a:pPr>
            <a:r>
              <a:rPr lang="en-US" sz="2000" b="1" dirty="0"/>
              <a:t>Foster Care Assessment</a:t>
            </a:r>
          </a:p>
          <a:p>
            <a:pPr marL="285750" indent="-285750">
              <a:buFont typeface="Arial" panose="020B0604020202020204" pitchFamily="34" charset="0"/>
              <a:buChar char="•"/>
            </a:pPr>
            <a:r>
              <a:rPr lang="en-US" sz="2000" dirty="0"/>
              <a:t>BH Engagement</a:t>
            </a:r>
          </a:p>
          <a:p>
            <a:pPr marL="285750" indent="-285750">
              <a:buFont typeface="Arial" panose="020B0604020202020204" pitchFamily="34" charset="0"/>
              <a:buChar char="•"/>
            </a:pPr>
            <a:r>
              <a:rPr lang="en-US" sz="2000" dirty="0"/>
              <a:t>Health Neighborhood</a:t>
            </a:r>
          </a:p>
          <a:p>
            <a:pPr marL="285750" indent="-285750">
              <a:buFont typeface="Arial" panose="020B0604020202020204" pitchFamily="34" charset="0"/>
              <a:buChar char="•"/>
            </a:pPr>
            <a:r>
              <a:rPr lang="en-US" sz="2000" dirty="0"/>
              <a:t>Follow Up for Depression Screening</a:t>
            </a:r>
          </a:p>
          <a:p>
            <a:pPr marL="285750" indent="-285750">
              <a:buFont typeface="Arial" panose="020B0604020202020204" pitchFamily="34" charset="0"/>
              <a:buChar char="•"/>
            </a:pPr>
            <a:r>
              <a:rPr lang="en-US" sz="2000" dirty="0"/>
              <a:t>Follow Up for ED SUD Visits </a:t>
            </a:r>
          </a:p>
          <a:p>
            <a:pPr marL="285750" indent="-285750">
              <a:buFont typeface="Arial" panose="020B0604020202020204" pitchFamily="34" charset="0"/>
              <a:buChar char="•"/>
            </a:pPr>
            <a:r>
              <a:rPr lang="en-US" sz="2000" dirty="0"/>
              <a:t>ED Visits</a:t>
            </a:r>
          </a:p>
          <a:p>
            <a:pPr marL="285750" indent="-285750">
              <a:buFont typeface="Arial" panose="020B0604020202020204" pitchFamily="34" charset="0"/>
              <a:buChar char="•"/>
            </a:pPr>
            <a:r>
              <a:rPr lang="en-US" sz="2000" dirty="0"/>
              <a:t>Potentially Avoidable Costs</a:t>
            </a:r>
          </a:p>
        </p:txBody>
      </p:sp>
    </p:spTree>
    <p:extLst>
      <p:ext uri="{BB962C8B-B14F-4D97-AF65-F5344CB8AC3E}">
        <p14:creationId xmlns:p14="http://schemas.microsoft.com/office/powerpoint/2010/main" val="88316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D164-0E98-43FA-9CF0-23B077FA97A3}"/>
              </a:ext>
            </a:extLst>
          </p:cNvPr>
          <p:cNvSpPr>
            <a:spLocks noGrp="1"/>
          </p:cNvSpPr>
          <p:nvPr>
            <p:ph type="title"/>
          </p:nvPr>
        </p:nvSpPr>
        <p:spPr/>
        <p:txBody>
          <a:bodyPr/>
          <a:lstStyle/>
          <a:p>
            <a:r>
              <a:rPr lang="en-US" dirty="0"/>
              <a:t>Role of PIAC</a:t>
            </a:r>
          </a:p>
        </p:txBody>
      </p:sp>
      <p:sp>
        <p:nvSpPr>
          <p:cNvPr id="4" name="Text Placeholder 3">
            <a:extLst>
              <a:ext uri="{FF2B5EF4-FFF2-40B4-BE49-F238E27FC236}">
                <a16:creationId xmlns:a16="http://schemas.microsoft.com/office/drawing/2014/main" id="{4A1E4ECC-C448-4178-AD45-72A6D0761C6D}"/>
              </a:ext>
            </a:extLst>
          </p:cNvPr>
          <p:cNvSpPr>
            <a:spLocks noGrp="1"/>
          </p:cNvSpPr>
          <p:nvPr>
            <p:ph type="body" idx="1"/>
          </p:nvPr>
        </p:nvSpPr>
        <p:spPr/>
        <p:txBody>
          <a:bodyPr/>
          <a:lstStyle/>
          <a:p>
            <a:r>
              <a:rPr lang="en-US" dirty="0" smtClean="0"/>
              <a:t>Core </a:t>
            </a:r>
            <a:r>
              <a:rPr lang="en-US" dirty="0"/>
              <a:t>roles PIAC is outlined to </a:t>
            </a:r>
            <a:r>
              <a:rPr lang="en-US" dirty="0" smtClean="0"/>
              <a:t>play</a:t>
            </a:r>
            <a:endParaRPr lang="en-US" dirty="0"/>
          </a:p>
        </p:txBody>
      </p:sp>
      <p:sp>
        <p:nvSpPr>
          <p:cNvPr id="3" name="Content Placeholder 2">
            <a:extLst>
              <a:ext uri="{FF2B5EF4-FFF2-40B4-BE49-F238E27FC236}">
                <a16:creationId xmlns:a16="http://schemas.microsoft.com/office/drawing/2014/main" id="{B27F9EA6-5C2E-4AA2-AF55-6C611017A323}"/>
              </a:ext>
            </a:extLst>
          </p:cNvPr>
          <p:cNvSpPr>
            <a:spLocks noGrp="1"/>
          </p:cNvSpPr>
          <p:nvPr>
            <p:ph sz="half" idx="2"/>
          </p:nvPr>
        </p:nvSpPr>
        <p:spPr>
          <a:xfrm>
            <a:off x="839788" y="2505075"/>
            <a:ext cx="5233021" cy="3975238"/>
          </a:xfrm>
        </p:spPr>
        <p:txBody>
          <a:bodyPr>
            <a:normAutofit fontScale="85000" lnSpcReduction="20000"/>
          </a:bodyPr>
          <a:lstStyle/>
          <a:p>
            <a:pPr marL="514350" indent="-514350">
              <a:buFont typeface="+mj-lt"/>
              <a:buAutoNum type="arabicPeriod"/>
            </a:pPr>
            <a:r>
              <a:rPr lang="en-US" dirty="0" smtClean="0"/>
              <a:t>Review </a:t>
            </a:r>
            <a:r>
              <a:rPr lang="en-US" dirty="0"/>
              <a:t>the Contractor’s </a:t>
            </a:r>
            <a:r>
              <a:rPr lang="en-US" dirty="0">
                <a:solidFill>
                  <a:srgbClr val="0070C0"/>
                </a:solidFill>
              </a:rPr>
              <a:t>(Colorado Access) </a:t>
            </a:r>
            <a:r>
              <a:rPr lang="en-US" dirty="0"/>
              <a:t>deliverables </a:t>
            </a:r>
          </a:p>
          <a:p>
            <a:pPr marL="514350" indent="-514350">
              <a:buFont typeface="+mj-lt"/>
              <a:buAutoNum type="arabicPeriod"/>
            </a:pPr>
            <a:r>
              <a:rPr lang="en-US" dirty="0"/>
              <a:t>Discuss program policy changes and provide feedback </a:t>
            </a:r>
          </a:p>
          <a:p>
            <a:pPr marL="514350" indent="-514350">
              <a:buFont typeface="+mj-lt"/>
              <a:buAutoNum type="arabicPeriod"/>
            </a:pPr>
            <a:r>
              <a:rPr lang="en-US" dirty="0"/>
              <a:t>Review the Contractor’s </a:t>
            </a:r>
            <a:r>
              <a:rPr lang="en-US" dirty="0">
                <a:solidFill>
                  <a:srgbClr val="0070C0"/>
                </a:solidFill>
              </a:rPr>
              <a:t>(Colorado Access) </a:t>
            </a:r>
            <a:r>
              <a:rPr lang="en-US" dirty="0"/>
              <a:t>and Program’s performance </a:t>
            </a:r>
            <a:r>
              <a:rPr lang="en-US" dirty="0" smtClean="0"/>
              <a:t>data</a:t>
            </a:r>
          </a:p>
          <a:p>
            <a:pPr marL="514350" indent="-514350">
              <a:buFont typeface="+mj-lt"/>
              <a:buAutoNum type="arabicPeriod"/>
            </a:pPr>
            <a:r>
              <a:rPr lang="en-US" dirty="0"/>
              <a:t>Provide representatives for the statewide PIAC </a:t>
            </a:r>
          </a:p>
          <a:p>
            <a:pPr marL="514350" indent="-514350">
              <a:buFont typeface="+mj-lt"/>
              <a:buAutoNum type="arabicPeriod"/>
            </a:pPr>
            <a:r>
              <a:rPr lang="en-US" dirty="0"/>
              <a:t>Review Member materials and provide </a:t>
            </a:r>
            <a:r>
              <a:rPr lang="en-US" dirty="0" smtClean="0"/>
              <a:t>feedback – </a:t>
            </a:r>
            <a:r>
              <a:rPr lang="en-US" i="1" dirty="0" smtClean="0">
                <a:solidFill>
                  <a:srgbClr val="0070C0"/>
                </a:solidFill>
              </a:rPr>
              <a:t>COA’s Member Advisory Council will fulfill this role</a:t>
            </a:r>
            <a:endParaRPr lang="en-US" i="1" dirty="0">
              <a:solidFill>
                <a:srgbClr val="0070C0"/>
              </a:solidFill>
            </a:endParaRPr>
          </a:p>
          <a:p>
            <a:endParaRPr lang="en-US" dirty="0"/>
          </a:p>
        </p:txBody>
      </p:sp>
      <p:sp>
        <p:nvSpPr>
          <p:cNvPr id="5" name="Text Placeholder 4">
            <a:extLst>
              <a:ext uri="{FF2B5EF4-FFF2-40B4-BE49-F238E27FC236}">
                <a16:creationId xmlns:a16="http://schemas.microsoft.com/office/drawing/2014/main" id="{9FB783A9-D9F8-4FD2-AA46-5D2C7A1115C2}"/>
              </a:ext>
            </a:extLst>
          </p:cNvPr>
          <p:cNvSpPr>
            <a:spLocks noGrp="1"/>
          </p:cNvSpPr>
          <p:nvPr>
            <p:ph type="body" sz="quarter" idx="3"/>
          </p:nvPr>
        </p:nvSpPr>
        <p:spPr/>
        <p:txBody>
          <a:bodyPr/>
          <a:lstStyle/>
          <a:p>
            <a:r>
              <a:rPr lang="en-US" dirty="0"/>
              <a:t>What this looks like within a Collective Impact </a:t>
            </a:r>
            <a:r>
              <a:rPr lang="en-US" dirty="0" smtClean="0"/>
              <a:t>framework</a:t>
            </a:r>
            <a:endParaRPr lang="en-US" dirty="0"/>
          </a:p>
        </p:txBody>
      </p:sp>
      <p:sp>
        <p:nvSpPr>
          <p:cNvPr id="6" name="Content Placeholder 5">
            <a:extLst>
              <a:ext uri="{FF2B5EF4-FFF2-40B4-BE49-F238E27FC236}">
                <a16:creationId xmlns:a16="http://schemas.microsoft.com/office/drawing/2014/main" id="{452D543B-BAD0-4DA8-B540-55632CE140FA}"/>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14967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Specific Areas of Collective work</a:t>
            </a:r>
            <a:endParaRPr lang="en-US" dirty="0"/>
          </a:p>
        </p:txBody>
      </p:sp>
      <p:sp>
        <p:nvSpPr>
          <p:cNvPr id="8" name="Content Placeholder 7"/>
          <p:cNvSpPr>
            <a:spLocks noGrp="1"/>
          </p:cNvSpPr>
          <p:nvPr>
            <p:ph idx="1"/>
          </p:nvPr>
        </p:nvSpPr>
        <p:spPr/>
        <p:txBody>
          <a:bodyPr/>
          <a:lstStyle/>
          <a:p>
            <a:r>
              <a:rPr lang="en-US" dirty="0" smtClean="0"/>
              <a:t>Regional Vision Map</a:t>
            </a:r>
          </a:p>
          <a:p>
            <a:r>
              <a:rPr lang="en-US" dirty="0" smtClean="0"/>
              <a:t>Region </a:t>
            </a:r>
            <a:r>
              <a:rPr lang="en-US" dirty="0"/>
              <a:t>3 Comprehensive Community Needs Assessment </a:t>
            </a:r>
            <a:endParaRPr lang="en-US" dirty="0" smtClean="0"/>
          </a:p>
          <a:p>
            <a:r>
              <a:rPr lang="en-US" dirty="0"/>
              <a:t>Region 3 Comprehensive Community </a:t>
            </a:r>
            <a:r>
              <a:rPr lang="en-US" dirty="0" smtClean="0"/>
              <a:t>Engagement </a:t>
            </a:r>
            <a:r>
              <a:rPr lang="en-US" dirty="0"/>
              <a:t>Plan</a:t>
            </a:r>
          </a:p>
          <a:p>
            <a:r>
              <a:rPr lang="en-US" dirty="0"/>
              <a:t>RAE Incentive Sharing </a:t>
            </a:r>
            <a:r>
              <a:rPr lang="en-US" dirty="0" smtClean="0"/>
              <a:t>Model</a:t>
            </a:r>
          </a:p>
          <a:p>
            <a:endParaRPr lang="en-US" dirty="0"/>
          </a:p>
          <a:p>
            <a:endParaRPr lang="en-US" dirty="0"/>
          </a:p>
        </p:txBody>
      </p:sp>
    </p:spTree>
    <p:extLst>
      <p:ext uri="{BB962C8B-B14F-4D97-AF65-F5344CB8AC3E}">
        <p14:creationId xmlns:p14="http://schemas.microsoft.com/office/powerpoint/2010/main" val="235360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7D38-E6C0-4CC1-B25D-42D8BBB017C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DF9835E-9C85-44B6-83CC-9E7B466A2B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215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6AAD-1FD7-4B66-B3AE-1FAEDC5FA603}"/>
              </a:ext>
            </a:extLst>
          </p:cNvPr>
          <p:cNvSpPr>
            <a:spLocks noGrp="1"/>
          </p:cNvSpPr>
          <p:nvPr>
            <p:ph type="title"/>
          </p:nvPr>
        </p:nvSpPr>
        <p:spPr/>
        <p:txBody>
          <a:bodyPr/>
          <a:lstStyle/>
          <a:p>
            <a:endParaRPr lang="en-US"/>
          </a:p>
        </p:txBody>
      </p:sp>
      <mc:AlternateContent xmlns:mc="http://schemas.openxmlformats.org/markup-compatibility/2006">
        <mc:Choice xmlns="" xmlns:psuz="http://schemas.microsoft.com/office/powerpoint/2016/summaryzoom" Requires="psuz">
          <p:graphicFrame>
            <p:nvGraphicFramePr>
              <p:cNvPr id="5" name="Summary Zoom 4">
                <a:extLst>
                  <a:ext uri="{FF2B5EF4-FFF2-40B4-BE49-F238E27FC236}">
                    <a16:creationId xmlns:a16="http://schemas.microsoft.com/office/drawing/2014/main" id="{5532B037-CD5B-44E1-839A-6532A18C571B}"/>
                  </a:ext>
                </a:extLst>
              </p:cNvPr>
              <p:cNvGraphicFramePr>
                <a:graphicFrameLocks noChangeAspect="1"/>
              </p:cNvGraphicFramePr>
              <p:nvPr>
                <p:extLst>
                  <p:ext uri="{D42A27DB-BD31-4B8C-83A1-F6EECF244321}">
                    <p14:modId xmlns:p14="http://schemas.microsoft.com/office/powerpoint/2010/main" val="2806622186"/>
                  </p:ext>
                </p:extLst>
              </p:nvPr>
            </p:nvGraphicFramePr>
            <p:xfrm>
              <a:off x="1382713" y="1847850"/>
              <a:ext cx="9971087" cy="4351338"/>
            </p:xfrm>
            <a:graphic>
              <a:graphicData uri="http://schemas.microsoft.com/office/powerpoint/2016/summaryzoom">
                <psuz:summaryZm>
                  <psuz:summaryZmObj sectionId="{0FE03EC7-5190-4911-AB1C-BFCD1DF44D87}">
                    <psuz:zmPr id="{9DF5CC44-27D5-4619-B5AC-EF8DE4C2F53F}" transitionDur="1000">
                      <p166:blipFill xmlns:p166="http://schemas.microsoft.com/office/powerpoint/2016/6/main">
                        <a:blip r:embed="rId2"/>
                        <a:stretch>
                          <a:fillRect/>
                        </a:stretch>
                      </p166:blipFill>
                      <p166:spPr xmlns:p166="http://schemas.microsoft.com/office/powerpoint/2016/6/main">
                        <a:xfrm>
                          <a:off x="386379" y="436961"/>
                          <a:ext cx="2991326" cy="1682620"/>
                        </a:xfrm>
                        <a:prstGeom prst="rect">
                          <a:avLst/>
                        </a:prstGeom>
                        <a:ln w="3175">
                          <a:solidFill>
                            <a:prstClr val="ltGray"/>
                          </a:solidFill>
                        </a:ln>
                      </p166:spPr>
                    </psuz:zmPr>
                  </psuz:summaryZmObj>
                  <psuz:summaryZmObj sectionId="{2E31ED49-66FB-4BDA-AD6F-C85403D451B3}">
                    <psuz:zmPr id="{06C1A91F-2FC6-4ADE-9027-167662B7E71B}" transitionDur="1000">
                      <p166:blipFill xmlns:p166="http://schemas.microsoft.com/office/powerpoint/2016/6/main">
                        <a:blip r:embed="rId3"/>
                        <a:stretch>
                          <a:fillRect/>
                        </a:stretch>
                      </p166:blipFill>
                      <p166:spPr xmlns:p166="http://schemas.microsoft.com/office/powerpoint/2016/6/main">
                        <a:xfrm>
                          <a:off x="3489880" y="436961"/>
                          <a:ext cx="2991326" cy="1682620"/>
                        </a:xfrm>
                        <a:prstGeom prst="rect">
                          <a:avLst/>
                        </a:prstGeom>
                        <a:ln w="3175">
                          <a:solidFill>
                            <a:prstClr val="ltGray"/>
                          </a:solidFill>
                        </a:ln>
                      </p166:spPr>
                    </psuz:zmPr>
                  </psuz:summaryZmObj>
                  <psuz:summaryZmObj sectionId="{D137663A-DF0F-4BFF-9782-388818387288}">
                    <psuz:zmPr id="{ADE0EA6D-6969-424B-B0AB-8557750C1159}" transitionDur="1000">
                      <p166:blipFill xmlns:p166="http://schemas.microsoft.com/office/powerpoint/2016/6/main">
                        <a:blip r:embed="rId4"/>
                        <a:stretch>
                          <a:fillRect/>
                        </a:stretch>
                      </p166:blipFill>
                      <p166:spPr xmlns:p166="http://schemas.microsoft.com/office/powerpoint/2016/6/main">
                        <a:xfrm>
                          <a:off x="6593381" y="436961"/>
                          <a:ext cx="2991326" cy="1682620"/>
                        </a:xfrm>
                        <a:prstGeom prst="rect">
                          <a:avLst/>
                        </a:prstGeom>
                        <a:ln w="3175">
                          <a:solidFill>
                            <a:prstClr val="ltGray"/>
                          </a:solidFill>
                        </a:ln>
                      </p166:spPr>
                    </psuz:zmPr>
                  </psuz:summaryZmObj>
                  <psuz:summaryZmObj sectionId="{93A70F68-9EAC-4D81-A0F3-889E87CEE302}">
                    <psuz:zmPr id="{9F8783BD-B4C9-464B-9E96-92F14A9A0934}" transitionDur="1000">
                      <p166:blipFill xmlns:p166="http://schemas.microsoft.com/office/powerpoint/2016/6/main">
                        <a:blip r:embed="rId5"/>
                        <a:stretch>
                          <a:fillRect/>
                        </a:stretch>
                      </p166:blipFill>
                      <p166:spPr xmlns:p166="http://schemas.microsoft.com/office/powerpoint/2016/6/main">
                        <a:xfrm>
                          <a:off x="386379" y="2231756"/>
                          <a:ext cx="2991326" cy="1682620"/>
                        </a:xfrm>
                        <a:prstGeom prst="rect">
                          <a:avLst/>
                        </a:prstGeom>
                        <a:ln w="3175">
                          <a:solidFill>
                            <a:prstClr val="ltGray"/>
                          </a:solidFill>
                        </a:ln>
                      </p166:spPr>
                    </psuz:zmPr>
                  </psuz:summaryZmObj>
                  <psuz:summaryZmObj sectionId="{6EC37926-924D-4809-B67B-737F289C9A72}">
                    <psuz:zmPr id="{FD1FB99A-5EDA-46F9-8D80-E6EA98AEFB1E}" transitionDur="1000">
                      <p166:blipFill xmlns:p166="http://schemas.microsoft.com/office/powerpoint/2016/6/main">
                        <a:blip r:embed="rId6"/>
                        <a:stretch>
                          <a:fillRect/>
                        </a:stretch>
                      </p166:blipFill>
                      <p166:spPr xmlns:p166="http://schemas.microsoft.com/office/powerpoint/2016/6/main">
                        <a:xfrm>
                          <a:off x="3489880" y="2231756"/>
                          <a:ext cx="2991326" cy="1682620"/>
                        </a:xfrm>
                        <a:prstGeom prst="rect">
                          <a:avLst/>
                        </a:prstGeom>
                        <a:ln w="3175">
                          <a:solidFill>
                            <a:prstClr val="ltGray"/>
                          </a:solidFill>
                        </a:ln>
                      </p166:spPr>
                    </psuz:zmPr>
                  </psuz:summaryZmObj>
                  <psuz:summaryZmObj sectionId="{2A7C02F2-30CC-4C52-94DA-FF29FBCC4772}">
                    <psuz:zmPr id="{37422595-DC33-44BC-8843-EC39806DCFA0}" transitionDur="1000">
                      <p166:blipFill xmlns:p166="http://schemas.microsoft.com/office/powerpoint/2016/6/main">
                        <a:blip r:embed="rId7"/>
                        <a:stretch>
                          <a:fillRect/>
                        </a:stretch>
                      </p166:blipFill>
                      <p166:spPr xmlns:p166="http://schemas.microsoft.com/office/powerpoint/2016/6/main">
                        <a:xfrm>
                          <a:off x="6593381" y="2231756"/>
                          <a:ext cx="2991326" cy="168262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5532B037-CD5B-44E1-839A-6532A18C571B}"/>
                  </a:ext>
                </a:extLst>
              </p:cNvPr>
              <p:cNvGrpSpPr>
                <a:grpSpLocks noGrp="1" noUngrp="1" noRot="1" noChangeAspect="1" noMove="1" noResize="1"/>
              </p:cNvGrpSpPr>
              <p:nvPr/>
            </p:nvGrpSpPr>
            <p:grpSpPr>
              <a:xfrm>
                <a:off x="1382713" y="1847850"/>
                <a:ext cx="9971087" cy="4351338"/>
                <a:chOff x="1382713" y="1847850"/>
                <a:chExt cx="9971087" cy="4351338"/>
              </a:xfrm>
            </p:grpSpPr>
            <p:pic>
              <p:nvPicPr>
                <p:cNvPr id="3" name="Picture 3">
                  <a:hlinkClick r:id="rId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1769092" y="2284811"/>
                  <a:ext cx="2991326" cy="1682620"/>
                </a:xfrm>
                <a:prstGeom prst="rect">
                  <a:avLst/>
                </a:prstGeom>
                <a:ln w="3175">
                  <a:solidFill>
                    <a:prstClr val="ltGray"/>
                  </a:solidFill>
                </a:ln>
              </p:spPr>
            </p:pic>
            <p:pic>
              <p:nvPicPr>
                <p:cNvPr id="4" name="Picture 4">
                  <a:hlinkClick r:id="rId10"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4872593" y="2284811"/>
                  <a:ext cx="2991326" cy="1682620"/>
                </a:xfrm>
                <a:prstGeom prst="rect">
                  <a:avLst/>
                </a:prstGeom>
                <a:ln w="3175">
                  <a:solidFill>
                    <a:prstClr val="ltGray"/>
                  </a:solidFill>
                </a:ln>
              </p:spPr>
            </p:pic>
            <p:pic>
              <p:nvPicPr>
                <p:cNvPr id="6" name="Picture 6">
                  <a:hlinkClick r:id="rId12"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7976094" y="2284811"/>
                  <a:ext cx="2991326" cy="1682620"/>
                </a:xfrm>
                <a:prstGeom prst="rect">
                  <a:avLst/>
                </a:prstGeom>
                <a:ln w="3175">
                  <a:solidFill>
                    <a:prstClr val="ltGray"/>
                  </a:solid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1769092" y="4079606"/>
                  <a:ext cx="2991326" cy="1682620"/>
                </a:xfrm>
                <a:prstGeom prst="rect">
                  <a:avLst/>
                </a:prstGeom>
                <a:ln w="3175">
                  <a:solidFill>
                    <a:prstClr val="ltGray"/>
                  </a:solidFill>
                </a:ln>
              </p:spPr>
            </p:pic>
            <p:pic>
              <p:nvPicPr>
                <p:cNvPr id="8" name="Picture 8">
                  <a:hlinkClick r:id="rId16"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4872593" y="4079606"/>
                  <a:ext cx="2991326" cy="1682620"/>
                </a:xfrm>
                <a:prstGeom prst="rect">
                  <a:avLst/>
                </a:prstGeom>
                <a:ln w="3175">
                  <a:solidFill>
                    <a:prstClr val="ltGray"/>
                  </a:solidFill>
                </a:ln>
              </p:spPr>
            </p:pic>
            <p:pic>
              <p:nvPicPr>
                <p:cNvPr id="9" name="Picture 9">
                  <a:hlinkClick r:id="rId18"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7976094" y="4079606"/>
                  <a:ext cx="2991326" cy="1682620"/>
                </a:xfrm>
                <a:prstGeom prst="rect">
                  <a:avLst/>
                </a:prstGeom>
                <a:ln w="3175">
                  <a:solidFill>
                    <a:prstClr val="ltGray"/>
                  </a:solidFill>
                </a:ln>
              </p:spPr>
            </p:pic>
          </p:grpSp>
        </mc:Fallback>
      </mc:AlternateContent>
    </p:spTree>
    <p:extLst>
      <p:ext uri="{BB962C8B-B14F-4D97-AF65-F5344CB8AC3E}">
        <p14:creationId xmlns:p14="http://schemas.microsoft.com/office/powerpoint/2010/main" val="328369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tarlings complexity">
            <a:extLst>
              <a:ext uri="{FF2B5EF4-FFF2-40B4-BE49-F238E27FC236}">
                <a16:creationId xmlns:a16="http://schemas.microsoft.com/office/drawing/2014/main" id="{38FC1A33-5129-4F74-8522-68223624EE7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7088" r="1024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latin typeface="+mj-lt"/>
                <a:cs typeface="+mj-cs"/>
              </a:rPr>
              <a:t>Tackling Complex Issues</a:t>
            </a:r>
          </a:p>
        </p:txBody>
      </p:sp>
      <p:sp>
        <p:nvSpPr>
          <p:cNvPr id="3" name="Text Placeholder 2"/>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latin typeface="+mn-lt"/>
                <a:cs typeface="+mn-cs"/>
              </a:rPr>
              <a:t>possible only through a collaborative approach</a:t>
            </a:r>
          </a:p>
        </p:txBody>
      </p:sp>
    </p:spTree>
    <p:extLst>
      <p:ext uri="{BB962C8B-B14F-4D97-AF65-F5344CB8AC3E}">
        <p14:creationId xmlns:p14="http://schemas.microsoft.com/office/powerpoint/2010/main" val="40530843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5372520"/>
              </p:ext>
            </p:extLst>
          </p:nvPr>
        </p:nvGraphicFramePr>
        <p:xfrm>
          <a:off x="1535502" y="1818022"/>
          <a:ext cx="8896680" cy="4297680"/>
        </p:xfrm>
        <a:graphic>
          <a:graphicData uri="http://schemas.openxmlformats.org/drawingml/2006/table">
            <a:tbl>
              <a:tblPr firstRow="1" bandRow="1">
                <a:tableStyleId>{5C22544A-7EE6-4342-B048-85BDC9FD1C3A}</a:tableStyleId>
              </a:tblPr>
              <a:tblGrid>
                <a:gridCol w="1754708">
                  <a:extLst>
                    <a:ext uri="{9D8B030D-6E8A-4147-A177-3AD203B41FA5}">
                      <a16:colId xmlns:a16="http://schemas.microsoft.com/office/drawing/2014/main" val="20001"/>
                    </a:ext>
                  </a:extLst>
                </a:gridCol>
                <a:gridCol w="1797464">
                  <a:extLst>
                    <a:ext uri="{9D8B030D-6E8A-4147-A177-3AD203B41FA5}">
                      <a16:colId xmlns:a16="http://schemas.microsoft.com/office/drawing/2014/main" val="20002"/>
                    </a:ext>
                  </a:extLst>
                </a:gridCol>
                <a:gridCol w="1877846">
                  <a:extLst>
                    <a:ext uri="{9D8B030D-6E8A-4147-A177-3AD203B41FA5}">
                      <a16:colId xmlns:a16="http://schemas.microsoft.com/office/drawing/2014/main" val="20003"/>
                    </a:ext>
                  </a:extLst>
                </a:gridCol>
                <a:gridCol w="1877846">
                  <a:extLst>
                    <a:ext uri="{9D8B030D-6E8A-4147-A177-3AD203B41FA5}">
                      <a16:colId xmlns:a16="http://schemas.microsoft.com/office/drawing/2014/main" val="1802196978"/>
                    </a:ext>
                  </a:extLst>
                </a:gridCol>
                <a:gridCol w="1588816">
                  <a:extLst>
                    <a:ext uri="{9D8B030D-6E8A-4147-A177-3AD203B41FA5}">
                      <a16:colId xmlns:a16="http://schemas.microsoft.com/office/drawing/2014/main" val="20004"/>
                    </a:ext>
                  </a:extLst>
                </a:gridCol>
              </a:tblGrid>
              <a:tr h="370840">
                <a:tc>
                  <a:txBody>
                    <a:bodyPr/>
                    <a:lstStyle/>
                    <a:p>
                      <a:pPr algn="ctr"/>
                      <a:r>
                        <a:rPr lang="en-US" sz="2400"/>
                        <a:t>Definition</a:t>
                      </a:r>
                      <a:r>
                        <a:rPr lang="en-US" sz="2400" baseline="0"/>
                        <a:t> of Problem</a:t>
                      </a:r>
                      <a:endParaRPr lang="en-US" sz="2400"/>
                    </a:p>
                  </a:txBody>
                  <a:tcPr/>
                </a:tc>
                <a:tc>
                  <a:txBody>
                    <a:bodyPr/>
                    <a:lstStyle/>
                    <a:p>
                      <a:pPr algn="ctr"/>
                      <a:r>
                        <a:rPr lang="en-US" sz="2400"/>
                        <a:t>Definition of Solution</a:t>
                      </a:r>
                    </a:p>
                  </a:txBody>
                  <a:tcPr/>
                </a:tc>
                <a:tc>
                  <a:txBody>
                    <a:bodyPr/>
                    <a:lstStyle/>
                    <a:p>
                      <a:pPr algn="ctr"/>
                      <a:r>
                        <a:rPr lang="en-US" sz="2400" dirty="0"/>
                        <a:t>Kind of Challenge</a:t>
                      </a:r>
                    </a:p>
                  </a:txBody>
                  <a:tcPr/>
                </a:tc>
                <a:tc>
                  <a:txBody>
                    <a:bodyPr/>
                    <a:lstStyle/>
                    <a:p>
                      <a:pPr algn="ctr"/>
                      <a:r>
                        <a:rPr lang="en-US" sz="2400" dirty="0"/>
                        <a:t>Type of Solution</a:t>
                      </a:r>
                    </a:p>
                  </a:txBody>
                  <a:tcPr/>
                </a:tc>
                <a:tc>
                  <a:txBody>
                    <a:bodyPr/>
                    <a:lstStyle/>
                    <a:p>
                      <a:pPr algn="ctr"/>
                      <a:r>
                        <a:rPr lang="en-US" sz="2400"/>
                        <a:t>Examples</a:t>
                      </a:r>
                    </a:p>
                  </a:txBody>
                  <a:tcPr/>
                </a:tc>
                <a:extLst>
                  <a:ext uri="{0D108BD9-81ED-4DB2-BD59-A6C34878D82A}">
                    <a16:rowId xmlns:a16="http://schemas.microsoft.com/office/drawing/2014/main" val="10000"/>
                  </a:ext>
                </a:extLst>
              </a:tr>
              <a:tr h="370840">
                <a:tc>
                  <a:txBody>
                    <a:bodyPr/>
                    <a:lstStyle/>
                    <a:p>
                      <a:pPr algn="ctr"/>
                      <a:r>
                        <a:rPr lang="en-US" sz="2400" dirty="0"/>
                        <a:t>Clear</a:t>
                      </a:r>
                    </a:p>
                  </a:txBody>
                  <a:tcPr/>
                </a:tc>
                <a:tc>
                  <a:txBody>
                    <a:bodyPr/>
                    <a:lstStyle/>
                    <a:p>
                      <a:pPr algn="ctr"/>
                      <a:r>
                        <a:rPr lang="en-US" sz="2400" dirty="0"/>
                        <a:t>Clear</a:t>
                      </a:r>
                    </a:p>
                  </a:txBody>
                  <a:tcPr/>
                </a:tc>
                <a:tc>
                  <a:txBody>
                    <a:bodyPr/>
                    <a:lstStyle/>
                    <a:p>
                      <a:pPr algn="ctr"/>
                      <a:r>
                        <a:rPr lang="en-US" sz="2400" dirty="0"/>
                        <a:t>Simple</a:t>
                      </a:r>
                      <a:br>
                        <a:rPr lang="en-US" sz="2400" dirty="0"/>
                      </a:br>
                      <a:endParaRPr lang="en-US" sz="2400" dirty="0"/>
                    </a:p>
                  </a:txBody>
                  <a:tcPr/>
                </a:tc>
                <a:tc>
                  <a:txBody>
                    <a:bodyPr/>
                    <a:lstStyle/>
                    <a:p>
                      <a:pPr algn="ctr"/>
                      <a:r>
                        <a:rPr lang="en-US" sz="2400" dirty="0"/>
                        <a:t>Technical Problem Solving</a:t>
                      </a:r>
                    </a:p>
                  </a:txBody>
                  <a:tcPr/>
                </a:tc>
                <a:tc>
                  <a:txBody>
                    <a:bodyPr/>
                    <a:lstStyle/>
                    <a:p>
                      <a:pPr algn="ctr"/>
                      <a:endParaRPr lang="en-US" sz="2400" baseline="0" dirty="0"/>
                    </a:p>
                    <a:p>
                      <a:pPr algn="ctr"/>
                      <a:endParaRPr lang="en-US" sz="2400" baseline="0" dirty="0"/>
                    </a:p>
                    <a:p>
                      <a:pPr algn="ctr"/>
                      <a:endParaRPr lang="en-US" sz="2400" baseline="0" dirty="0"/>
                    </a:p>
                  </a:txBody>
                  <a:tcPr/>
                </a:tc>
                <a:extLst>
                  <a:ext uri="{0D108BD9-81ED-4DB2-BD59-A6C34878D82A}">
                    <a16:rowId xmlns:a16="http://schemas.microsoft.com/office/drawing/2014/main" val="10001"/>
                  </a:ext>
                </a:extLst>
              </a:tr>
              <a:tr h="370840">
                <a:tc>
                  <a:txBody>
                    <a:bodyPr/>
                    <a:lstStyle/>
                    <a:p>
                      <a:pPr algn="ctr"/>
                      <a:r>
                        <a:rPr lang="en-US" sz="2400"/>
                        <a:t>Clear</a:t>
                      </a:r>
                    </a:p>
                  </a:txBody>
                  <a:tcPr/>
                </a:tc>
                <a:tc>
                  <a:txBody>
                    <a:bodyPr/>
                    <a:lstStyle/>
                    <a:p>
                      <a:pPr algn="ctr"/>
                      <a:r>
                        <a:rPr lang="en-US" sz="2400"/>
                        <a:t>Unclear</a:t>
                      </a:r>
                    </a:p>
                  </a:txBody>
                  <a:tcPr/>
                </a:tc>
                <a:tc>
                  <a:txBody>
                    <a:bodyPr/>
                    <a:lstStyle/>
                    <a:p>
                      <a:pPr algn="ctr"/>
                      <a:r>
                        <a:rPr lang="en-US" sz="2400" dirty="0"/>
                        <a:t>Complicated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Adaptive Strategy</a:t>
                      </a:r>
                      <a:endParaRPr lang="en-US" sz="3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algn="ctr"/>
                      <a:endParaRPr lang="en-US" sz="2400"/>
                    </a:p>
                  </a:txBody>
                  <a:tcPr/>
                </a:tc>
                <a:extLst>
                  <a:ext uri="{0D108BD9-81ED-4DB2-BD59-A6C34878D82A}">
                    <a16:rowId xmlns:a16="http://schemas.microsoft.com/office/drawing/2014/main" val="10002"/>
                  </a:ext>
                </a:extLst>
              </a:tr>
              <a:tr h="370840">
                <a:tc>
                  <a:txBody>
                    <a:bodyPr/>
                    <a:lstStyle/>
                    <a:p>
                      <a:pPr algn="ctr"/>
                      <a:r>
                        <a:rPr lang="en-US" sz="2400" dirty="0"/>
                        <a:t>Unclear</a:t>
                      </a:r>
                    </a:p>
                  </a:txBody>
                  <a:tcPr/>
                </a:tc>
                <a:tc>
                  <a:txBody>
                    <a:bodyPr/>
                    <a:lstStyle/>
                    <a:p>
                      <a:pPr algn="ctr"/>
                      <a:r>
                        <a:rPr lang="en-US" sz="2400"/>
                        <a:t>Unclear</a:t>
                      </a:r>
                    </a:p>
                  </a:txBody>
                  <a:tcPr/>
                </a:tc>
                <a:tc>
                  <a:txBody>
                    <a:bodyPr/>
                    <a:lstStyle/>
                    <a:p>
                      <a:pPr algn="ctr"/>
                      <a:r>
                        <a:rPr lang="en-US" sz="2400" dirty="0"/>
                        <a:t>Complex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Emergent Solutions</a:t>
                      </a:r>
                    </a:p>
                    <a:p>
                      <a:pPr algn="ctr"/>
                      <a:endParaRPr lang="en-US" sz="1800" dirty="0"/>
                    </a:p>
                  </a:txBody>
                  <a:tcPr/>
                </a:tc>
                <a:tc>
                  <a:txBody>
                    <a:bodyPr/>
                    <a:lstStyle/>
                    <a:p>
                      <a:pPr algn="ctr"/>
                      <a:endParaRPr lang="en-US" sz="2400" dirty="0"/>
                    </a:p>
                    <a:p>
                      <a:pPr algn="ctr"/>
                      <a:endParaRPr lang="en-US" sz="2400" dirty="0"/>
                    </a:p>
                    <a:p>
                      <a:pPr algn="ctr"/>
                      <a:endParaRPr lang="en-US" sz="2400"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404256" y="370114"/>
            <a:ext cx="10339170" cy="1320574"/>
          </a:xfrm>
        </p:spPr>
        <p:txBody>
          <a:bodyPr/>
          <a:lstStyle/>
          <a:p>
            <a:r>
              <a:rPr lang="en-US" dirty="0"/>
              <a:t>Problem Types and Solution Orientations</a:t>
            </a:r>
          </a:p>
        </p:txBody>
      </p:sp>
      <p:pic>
        <p:nvPicPr>
          <p:cNvPr id="6" name="Picture 4" descr="C:\Users\TheCivicCanopy\AppData\Local\Microsoft\Windows\Temporary Internet Files\Content.IE5\JRTPYUQD\MC9004387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8042" y="3839806"/>
            <a:ext cx="1394186" cy="10456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ytimg.com/vi/zZOg4RMe_K0/hqdefault.jpg">
            <a:extLst>
              <a:ext uri="{FF2B5EF4-FFF2-40B4-BE49-F238E27FC236}">
                <a16:creationId xmlns:a16="http://schemas.microsoft.com/office/drawing/2014/main" id="{9E1E991F-D478-48C1-8A8B-85273F10CE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041" y="2696086"/>
            <a:ext cx="1426189" cy="1069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63CB45-3F14-442B-8283-68A117130E3B}"/>
              </a:ext>
            </a:extLst>
          </p:cNvPr>
          <p:cNvSpPr txBox="1"/>
          <p:nvPr/>
        </p:nvSpPr>
        <p:spPr>
          <a:xfrm>
            <a:off x="529389" y="6352992"/>
            <a:ext cx="11214037" cy="307777"/>
          </a:xfrm>
          <a:prstGeom prst="rect">
            <a:avLst/>
          </a:prstGeom>
          <a:noFill/>
        </p:spPr>
        <p:txBody>
          <a:bodyPr wrap="square" rtlCol="0">
            <a:spAutoFit/>
          </a:bodyPr>
          <a:lstStyle/>
          <a:p>
            <a:r>
              <a:rPr lang="en-US" sz="1400" dirty="0"/>
              <a:t>Adapted from Ron Heifetz,</a:t>
            </a:r>
            <a:r>
              <a:rPr lang="en-US" sz="1400" i="1" dirty="0"/>
              <a:t> Leadership Without Easy Answers</a:t>
            </a:r>
            <a:r>
              <a:rPr lang="en-US" sz="1400" dirty="0"/>
              <a:t>, 1994, and Fourth Quadrant Partners, </a:t>
            </a:r>
            <a:r>
              <a:rPr lang="en-US" sz="1400" i="1" dirty="0"/>
              <a:t>A Whole Greater Than Its Parts</a:t>
            </a:r>
            <a:r>
              <a:rPr lang="en-US" sz="1400" dirty="0"/>
              <a:t>, 2018.</a:t>
            </a:r>
          </a:p>
        </p:txBody>
      </p:sp>
      <p:pic>
        <p:nvPicPr>
          <p:cNvPr id="5" name="Picture 2" descr="https://ktul.com/resources/media/a26e42a4-4e55-4c94-8004-8a9b4327e5f2-large16x9_dfb55c4b4e9a4356ad6ee1f00010b097MENTAL20HEALTH1.jpg?1459255970347">
            <a:extLst>
              <a:ext uri="{FF2B5EF4-FFF2-40B4-BE49-F238E27FC236}">
                <a16:creationId xmlns:a16="http://schemas.microsoft.com/office/drawing/2014/main" id="{A9EDBBEB-1184-4283-9982-340CEE1A55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03" r="6633"/>
          <a:stretch/>
        </p:blipFill>
        <p:spPr bwMode="auto">
          <a:xfrm>
            <a:off x="8905663" y="5041603"/>
            <a:ext cx="1416565" cy="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2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286" y="498117"/>
            <a:ext cx="4743383" cy="6110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669" y="498117"/>
            <a:ext cx="6782003" cy="144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121" y="3459052"/>
            <a:ext cx="5273559" cy="281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1" y="1944402"/>
            <a:ext cx="3545428" cy="163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9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sireview.org/images/blog/Five_Conditions_Collective_Impact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624" y="400224"/>
            <a:ext cx="9828914" cy="5912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4347" y="6312932"/>
            <a:ext cx="2698303" cy="369332"/>
          </a:xfrm>
          <a:prstGeom prst="rect">
            <a:avLst/>
          </a:prstGeom>
          <a:noFill/>
        </p:spPr>
        <p:txBody>
          <a:bodyPr wrap="none" rtlCol="0">
            <a:spAutoFit/>
          </a:bodyPr>
          <a:lstStyle/>
          <a:p>
            <a:r>
              <a:rPr lang="en-US" err="1"/>
              <a:t>Kania</a:t>
            </a:r>
            <a:r>
              <a:rPr lang="en-US"/>
              <a:t> and Kramer, 2011</a:t>
            </a:r>
          </a:p>
        </p:txBody>
      </p:sp>
    </p:spTree>
    <p:extLst>
      <p:ext uri="{BB962C8B-B14F-4D97-AF65-F5344CB8AC3E}">
        <p14:creationId xmlns:p14="http://schemas.microsoft.com/office/powerpoint/2010/main" val="115374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29"/>
          <p:cNvSpPr/>
          <p:nvPr/>
        </p:nvSpPr>
        <p:spPr>
          <a:xfrm>
            <a:off x="7456759" y="925975"/>
            <a:ext cx="2708476" cy="5220182"/>
          </a:xfrm>
          <a:prstGeom prst="upArrow">
            <a:avLst>
              <a:gd name="adj1" fmla="val 50000"/>
              <a:gd name="adj2" fmla="val 49573"/>
            </a:avLst>
          </a:prstGeom>
          <a:solidFill>
            <a:schemeClr val="bg1">
              <a:lumMod val="85000"/>
              <a:alpha val="5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34"/>
          <p:cNvGrpSpPr/>
          <p:nvPr/>
        </p:nvGrpSpPr>
        <p:grpSpPr>
          <a:xfrm>
            <a:off x="8024001" y="4845802"/>
            <a:ext cx="1471613" cy="1052512"/>
            <a:chOff x="949205" y="4845802"/>
            <a:chExt cx="1471613" cy="1052512"/>
          </a:xfrm>
          <a:scene3d>
            <a:camera prst="orthographicFront">
              <a:rot lat="0" lon="0" rev="0"/>
            </a:camera>
            <a:lightRig rig="balanced" dir="t">
              <a:rot lat="0" lon="0" rev="8700000"/>
            </a:lightRig>
          </a:scene3d>
        </p:grpSpPr>
        <p:sp>
          <p:nvSpPr>
            <p:cNvPr id="6" name="AutoShape 50"/>
            <p:cNvSpPr>
              <a:spLocks noChangeArrowheads="1"/>
            </p:cNvSpPr>
            <p:nvPr/>
          </p:nvSpPr>
          <p:spPr bwMode="auto">
            <a:xfrm rot="18000000">
              <a:off x="1469112" y="4898983"/>
              <a:ext cx="423862" cy="317500"/>
            </a:xfrm>
            <a:prstGeom prst="rightArrow">
              <a:avLst>
                <a:gd name="adj1" fmla="val 50000"/>
                <a:gd name="adj2" fmla="val 33375"/>
              </a:avLst>
            </a:prstGeom>
            <a:solidFill>
              <a:srgbClr val="9C223F"/>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7" name="AutoShape 51"/>
            <p:cNvSpPr>
              <a:spLocks noChangeArrowheads="1"/>
            </p:cNvSpPr>
            <p:nvPr/>
          </p:nvSpPr>
          <p:spPr bwMode="auto">
            <a:xfrm rot="2700000">
              <a:off x="1400055" y="5526839"/>
              <a:ext cx="423863" cy="319088"/>
            </a:xfrm>
            <a:prstGeom prst="rightArrow">
              <a:avLst>
                <a:gd name="adj1" fmla="val 50000"/>
                <a:gd name="adj2" fmla="val 33209"/>
              </a:avLst>
            </a:prstGeom>
            <a:solidFill>
              <a:srgbClr val="898706"/>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8" name="AutoShape 52"/>
            <p:cNvSpPr>
              <a:spLocks noChangeArrowheads="1"/>
            </p:cNvSpPr>
            <p:nvPr/>
          </p:nvSpPr>
          <p:spPr bwMode="auto">
            <a:xfrm rot="9000000">
              <a:off x="949205" y="5077577"/>
              <a:ext cx="423863" cy="319087"/>
            </a:xfrm>
            <a:prstGeom prst="rightArrow">
              <a:avLst>
                <a:gd name="adj1" fmla="val 50000"/>
                <a:gd name="adj2" fmla="val 33209"/>
              </a:avLst>
            </a:prstGeom>
            <a:solidFill>
              <a:srgbClr val="F47920"/>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9" name="AutoShape 53"/>
            <p:cNvSpPr>
              <a:spLocks noChangeArrowheads="1"/>
            </p:cNvSpPr>
            <p:nvPr/>
          </p:nvSpPr>
          <p:spPr bwMode="auto">
            <a:xfrm rot="1800000">
              <a:off x="1996955" y="5188702"/>
              <a:ext cx="423863" cy="317500"/>
            </a:xfrm>
            <a:prstGeom prst="rightArrow">
              <a:avLst>
                <a:gd name="adj1" fmla="val 50000"/>
                <a:gd name="adj2" fmla="val 33375"/>
              </a:avLst>
            </a:prstGeom>
            <a:solidFill>
              <a:srgbClr val="984874"/>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10" name="AutoShape 60"/>
            <p:cNvSpPr>
              <a:spLocks noChangeArrowheads="1"/>
            </p:cNvSpPr>
            <p:nvPr/>
          </p:nvSpPr>
          <p:spPr bwMode="auto">
            <a:xfrm rot="7200000">
              <a:off x="957596" y="5526911"/>
              <a:ext cx="423862" cy="317500"/>
            </a:xfrm>
            <a:prstGeom prst="rightArrow">
              <a:avLst>
                <a:gd name="adj1" fmla="val 50000"/>
                <a:gd name="adj2" fmla="val 33375"/>
              </a:avLst>
            </a:prstGeom>
            <a:solidFill>
              <a:srgbClr val="425968"/>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grpSp>
      <p:sp>
        <p:nvSpPr>
          <p:cNvPr id="11" name="AutoShape 46"/>
          <p:cNvSpPr>
            <a:spLocks noChangeArrowheads="1"/>
          </p:cNvSpPr>
          <p:nvPr/>
        </p:nvSpPr>
        <p:spPr bwMode="auto">
          <a:xfrm>
            <a:off x="8276637" y="3888453"/>
            <a:ext cx="424468" cy="318374"/>
          </a:xfrm>
          <a:prstGeom prst="rightArrow">
            <a:avLst>
              <a:gd name="adj1" fmla="val 50000"/>
              <a:gd name="adj2" fmla="val 33333"/>
            </a:avLst>
          </a:prstGeom>
          <a:solidFill>
            <a:srgbClr val="F4792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2" name="AutoShape 47"/>
          <p:cNvSpPr>
            <a:spLocks noChangeArrowheads="1"/>
          </p:cNvSpPr>
          <p:nvPr/>
        </p:nvSpPr>
        <p:spPr bwMode="auto">
          <a:xfrm>
            <a:off x="8482975" y="3135264"/>
            <a:ext cx="424468" cy="318374"/>
          </a:xfrm>
          <a:prstGeom prst="rightArrow">
            <a:avLst>
              <a:gd name="adj1" fmla="val 50000"/>
              <a:gd name="adj2" fmla="val 33333"/>
            </a:avLst>
          </a:prstGeom>
          <a:solidFill>
            <a:srgbClr val="89870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3" name="AutoShape 48"/>
          <p:cNvSpPr>
            <a:spLocks noChangeArrowheads="1"/>
          </p:cNvSpPr>
          <p:nvPr/>
        </p:nvSpPr>
        <p:spPr bwMode="auto">
          <a:xfrm>
            <a:off x="8058507" y="3459533"/>
            <a:ext cx="424468" cy="318374"/>
          </a:xfrm>
          <a:prstGeom prst="rightArrow">
            <a:avLst>
              <a:gd name="adj1" fmla="val 50000"/>
              <a:gd name="adj2" fmla="val 33333"/>
            </a:avLst>
          </a:prstGeom>
          <a:solidFill>
            <a:srgbClr val="98487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4" name="AutoShape 49"/>
          <p:cNvSpPr>
            <a:spLocks noChangeArrowheads="1"/>
          </p:cNvSpPr>
          <p:nvPr/>
        </p:nvSpPr>
        <p:spPr bwMode="auto">
          <a:xfrm>
            <a:off x="8931026" y="3673256"/>
            <a:ext cx="424468" cy="318374"/>
          </a:xfrm>
          <a:prstGeom prst="rightArrow">
            <a:avLst>
              <a:gd name="adj1" fmla="val 50000"/>
              <a:gd name="adj2" fmla="val 33333"/>
            </a:avLst>
          </a:prstGeom>
          <a:solidFill>
            <a:srgbClr val="9C223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5" name="AutoShape 50"/>
          <p:cNvSpPr>
            <a:spLocks noChangeArrowheads="1"/>
          </p:cNvSpPr>
          <p:nvPr/>
        </p:nvSpPr>
        <p:spPr bwMode="auto">
          <a:xfrm rot="18000000">
            <a:off x="8553551" y="4885484"/>
            <a:ext cx="423862" cy="317500"/>
          </a:xfrm>
          <a:prstGeom prst="rightArrow">
            <a:avLst>
              <a:gd name="adj1" fmla="val 50000"/>
              <a:gd name="adj2" fmla="val 33375"/>
            </a:avLst>
          </a:prstGeom>
          <a:solidFill>
            <a:srgbClr val="9C223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6" name="AutoShape 51"/>
          <p:cNvSpPr>
            <a:spLocks noChangeArrowheads="1"/>
          </p:cNvSpPr>
          <p:nvPr/>
        </p:nvSpPr>
        <p:spPr bwMode="auto">
          <a:xfrm rot="2700000">
            <a:off x="8484496" y="5513340"/>
            <a:ext cx="423863" cy="319088"/>
          </a:xfrm>
          <a:prstGeom prst="rightArrow">
            <a:avLst>
              <a:gd name="adj1" fmla="val 50000"/>
              <a:gd name="adj2" fmla="val 33209"/>
            </a:avLst>
          </a:prstGeom>
          <a:solidFill>
            <a:srgbClr val="89870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7" name="AutoShape 52"/>
          <p:cNvSpPr>
            <a:spLocks noChangeArrowheads="1"/>
          </p:cNvSpPr>
          <p:nvPr/>
        </p:nvSpPr>
        <p:spPr bwMode="auto">
          <a:xfrm rot="9000000">
            <a:off x="8033645" y="5064080"/>
            <a:ext cx="423863" cy="319087"/>
          </a:xfrm>
          <a:prstGeom prst="rightArrow">
            <a:avLst>
              <a:gd name="adj1" fmla="val 50000"/>
              <a:gd name="adj2" fmla="val 33209"/>
            </a:avLst>
          </a:prstGeom>
          <a:solidFill>
            <a:srgbClr val="F4792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8" name="AutoShape 53"/>
          <p:cNvSpPr>
            <a:spLocks noChangeArrowheads="1"/>
          </p:cNvSpPr>
          <p:nvPr/>
        </p:nvSpPr>
        <p:spPr bwMode="auto">
          <a:xfrm rot="1800000">
            <a:off x="9081396" y="5175202"/>
            <a:ext cx="423863" cy="317500"/>
          </a:xfrm>
          <a:prstGeom prst="rightArrow">
            <a:avLst>
              <a:gd name="adj1" fmla="val 50000"/>
              <a:gd name="adj2" fmla="val 33375"/>
            </a:avLst>
          </a:prstGeom>
          <a:solidFill>
            <a:srgbClr val="98487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9" name="AutoShape 59"/>
          <p:cNvSpPr>
            <a:spLocks noChangeArrowheads="1"/>
          </p:cNvSpPr>
          <p:nvPr/>
        </p:nvSpPr>
        <p:spPr bwMode="auto">
          <a:xfrm>
            <a:off x="9201507" y="3154314"/>
            <a:ext cx="425450" cy="317500"/>
          </a:xfrm>
          <a:prstGeom prst="rightArrow">
            <a:avLst>
              <a:gd name="adj1" fmla="val 50000"/>
              <a:gd name="adj2" fmla="val 33500"/>
            </a:avLst>
          </a:prstGeom>
          <a:solidFill>
            <a:srgbClr val="457E8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20" name="AutoShape 60"/>
          <p:cNvSpPr>
            <a:spLocks noChangeArrowheads="1"/>
          </p:cNvSpPr>
          <p:nvPr/>
        </p:nvSpPr>
        <p:spPr bwMode="auto">
          <a:xfrm rot="7200000">
            <a:off x="8042035" y="5513412"/>
            <a:ext cx="423862" cy="317500"/>
          </a:xfrm>
          <a:prstGeom prst="rightArrow">
            <a:avLst>
              <a:gd name="adj1" fmla="val 50000"/>
              <a:gd name="adj2" fmla="val 33375"/>
            </a:avLst>
          </a:prstGeom>
          <a:solidFill>
            <a:srgbClr val="425968"/>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21" name="Equal 70"/>
          <p:cNvSpPr/>
          <p:nvPr/>
        </p:nvSpPr>
        <p:spPr>
          <a:xfrm>
            <a:off x="7003962" y="5203068"/>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2" name="Equal 71"/>
          <p:cNvSpPr/>
          <p:nvPr/>
        </p:nvSpPr>
        <p:spPr>
          <a:xfrm>
            <a:off x="7003962" y="3509067"/>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3" name="Equal 72"/>
          <p:cNvSpPr/>
          <p:nvPr/>
        </p:nvSpPr>
        <p:spPr>
          <a:xfrm>
            <a:off x="7003962" y="1880319"/>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4" name="TextBox 23"/>
          <p:cNvSpPr txBox="1"/>
          <p:nvPr/>
        </p:nvSpPr>
        <p:spPr>
          <a:xfrm>
            <a:off x="1751699" y="1198751"/>
            <a:ext cx="6306807" cy="1169551"/>
          </a:xfrm>
          <a:prstGeom prst="rect">
            <a:avLst/>
          </a:prstGeom>
          <a:noFill/>
        </p:spPr>
        <p:txBody>
          <a:bodyPr wrap="square" rtlCol="0">
            <a:spAutoFit/>
          </a:bodyPr>
          <a:lstStyle/>
          <a:p>
            <a:pPr marL="177800" indent="-177800">
              <a:spcBef>
                <a:spcPts val="600"/>
              </a:spcBef>
              <a:buFont typeface="Arial" pitchFamily="34" charset="0"/>
              <a:buChar char="•"/>
            </a:pPr>
            <a:r>
              <a:rPr lang="en-US" sz="2000" dirty="0">
                <a:solidFill>
                  <a:srgbClr val="425968"/>
                </a:solidFill>
              </a:rPr>
              <a:t>A group working towards the same outcome </a:t>
            </a:r>
          </a:p>
          <a:p>
            <a:pPr marL="177800" indent="-177800">
              <a:spcBef>
                <a:spcPts val="600"/>
              </a:spcBef>
              <a:buFont typeface="Arial" pitchFamily="34" charset="0"/>
              <a:buChar char="•"/>
            </a:pPr>
            <a:r>
              <a:rPr lang="en-US" sz="2000" dirty="0">
                <a:solidFill>
                  <a:srgbClr val="425968"/>
                </a:solidFill>
              </a:rPr>
              <a:t>Using shared population and performance measures</a:t>
            </a:r>
          </a:p>
          <a:p>
            <a:pPr marL="177800" indent="-177800">
              <a:spcBef>
                <a:spcPts val="600"/>
              </a:spcBef>
              <a:buFont typeface="Arial" pitchFamily="34" charset="0"/>
              <a:buChar char="•"/>
            </a:pPr>
            <a:r>
              <a:rPr lang="en-US" sz="2000" dirty="0">
                <a:solidFill>
                  <a:srgbClr val="425968"/>
                </a:solidFill>
              </a:rPr>
              <a:t>To continuously improve practices over time</a:t>
            </a:r>
          </a:p>
        </p:txBody>
      </p:sp>
      <p:sp>
        <p:nvSpPr>
          <p:cNvPr id="25" name="TextBox 24"/>
          <p:cNvSpPr txBox="1"/>
          <p:nvPr/>
        </p:nvSpPr>
        <p:spPr>
          <a:xfrm>
            <a:off x="1751700" y="4618672"/>
            <a:ext cx="5638800" cy="1477328"/>
          </a:xfrm>
          <a:prstGeom prst="rect">
            <a:avLst/>
          </a:prstGeom>
          <a:noFill/>
        </p:spPr>
        <p:txBody>
          <a:bodyPr wrap="square" rtlCol="0">
            <a:spAutoFit/>
          </a:bodyPr>
          <a:lstStyle/>
          <a:p>
            <a:pPr marL="177800" indent="-177800">
              <a:spcAft>
                <a:spcPts val="600"/>
              </a:spcAft>
              <a:buFont typeface="Arial" pitchFamily="34" charset="0"/>
              <a:buChar char="•"/>
            </a:pPr>
            <a:r>
              <a:rPr lang="en-US" sz="2000" dirty="0">
                <a:solidFill>
                  <a:srgbClr val="425968"/>
                </a:solidFill>
              </a:rPr>
              <a:t>Individual practioners working on specific issues,</a:t>
            </a:r>
          </a:p>
          <a:p>
            <a:pPr marL="177800" indent="-177800">
              <a:spcAft>
                <a:spcPts val="600"/>
              </a:spcAft>
              <a:buFont typeface="Arial" pitchFamily="34" charset="0"/>
              <a:buChar char="•"/>
            </a:pPr>
            <a:r>
              <a:rPr lang="en-US" sz="2000" dirty="0">
                <a:solidFill>
                  <a:srgbClr val="425968"/>
                </a:solidFill>
              </a:rPr>
              <a:t>Collecting qualitative and quantitative data for their individual programs,</a:t>
            </a:r>
          </a:p>
          <a:p>
            <a:pPr marL="177800" indent="-177800">
              <a:spcAft>
                <a:spcPts val="600"/>
              </a:spcAft>
              <a:buFont typeface="Arial" pitchFamily="34" charset="0"/>
              <a:buChar char="•"/>
            </a:pPr>
            <a:r>
              <a:rPr lang="en-US" sz="2000" dirty="0">
                <a:solidFill>
                  <a:srgbClr val="425968"/>
                </a:solidFill>
              </a:rPr>
              <a:t>Demonstrate impact with individual programs</a:t>
            </a:r>
          </a:p>
        </p:txBody>
      </p:sp>
      <p:sp>
        <p:nvSpPr>
          <p:cNvPr id="26" name="TextBox 25"/>
          <p:cNvSpPr txBox="1"/>
          <p:nvPr/>
        </p:nvSpPr>
        <p:spPr>
          <a:xfrm>
            <a:off x="1751700" y="2763887"/>
            <a:ext cx="5182500" cy="1477328"/>
          </a:xfrm>
          <a:prstGeom prst="rect">
            <a:avLst/>
          </a:prstGeom>
          <a:noFill/>
        </p:spPr>
        <p:txBody>
          <a:bodyPr wrap="square" rtlCol="0">
            <a:spAutoFit/>
          </a:bodyPr>
          <a:lstStyle/>
          <a:p>
            <a:pPr marL="177800" indent="-177800">
              <a:spcAft>
                <a:spcPts val="600"/>
              </a:spcAft>
              <a:buFont typeface="Arial" pitchFamily="34" charset="0"/>
              <a:buChar char="•"/>
            </a:pPr>
            <a:r>
              <a:rPr lang="en-US" sz="2000" dirty="0">
                <a:solidFill>
                  <a:srgbClr val="425968"/>
                </a:solidFill>
              </a:rPr>
              <a:t>A group working on the same issue, </a:t>
            </a:r>
          </a:p>
          <a:p>
            <a:pPr marL="177800" indent="-177800">
              <a:spcAft>
                <a:spcPts val="600"/>
              </a:spcAft>
              <a:buFont typeface="Arial" pitchFamily="34" charset="0"/>
              <a:buChar char="•"/>
            </a:pPr>
            <a:r>
              <a:rPr lang="en-US" sz="2000" dirty="0">
                <a:solidFill>
                  <a:srgbClr val="425968"/>
                </a:solidFill>
              </a:rPr>
              <a:t>Sharing program information/design,</a:t>
            </a:r>
          </a:p>
          <a:p>
            <a:pPr marL="177800" indent="-177800">
              <a:spcAft>
                <a:spcPts val="600"/>
              </a:spcAft>
              <a:buFont typeface="Arial" pitchFamily="34" charset="0"/>
              <a:buChar char="•"/>
            </a:pPr>
            <a:r>
              <a:rPr lang="en-US" sz="2000" dirty="0">
                <a:solidFill>
                  <a:srgbClr val="425968"/>
                </a:solidFill>
              </a:rPr>
              <a:t>Align efforts around a similar issue or population</a:t>
            </a:r>
          </a:p>
        </p:txBody>
      </p:sp>
      <p:sp>
        <p:nvSpPr>
          <p:cNvPr id="27" name="Rectangle 65"/>
          <p:cNvSpPr>
            <a:spLocks noChangeArrowheads="1"/>
          </p:cNvSpPr>
          <p:nvPr/>
        </p:nvSpPr>
        <p:spPr bwMode="auto">
          <a:xfrm>
            <a:off x="1751711" y="918121"/>
            <a:ext cx="2202659" cy="265975"/>
          </a:xfrm>
          <a:prstGeom prst="rect">
            <a:avLst/>
          </a:prstGeom>
          <a:noFill/>
          <a:ln w="9525">
            <a:noFill/>
            <a:miter lim="800000"/>
            <a:headEnd/>
            <a:tailEnd/>
          </a:ln>
        </p:spPr>
        <p:txBody>
          <a:bodyPr wrap="none" lIns="91427" tIns="45714" rIns="91427" bIns="45714" anchor="ctr"/>
          <a:lstStyle/>
          <a:p>
            <a:r>
              <a:rPr lang="en-US" sz="2400" b="1" dirty="0">
                <a:solidFill>
                  <a:srgbClr val="F47920"/>
                </a:solidFill>
              </a:rPr>
              <a:t>Collaborative Action/Collective Impact</a:t>
            </a:r>
          </a:p>
        </p:txBody>
      </p:sp>
      <p:sp>
        <p:nvSpPr>
          <p:cNvPr id="28" name="Text Box 54"/>
          <p:cNvSpPr txBox="1">
            <a:spLocks noChangeArrowheads="1"/>
          </p:cNvSpPr>
          <p:nvPr/>
        </p:nvSpPr>
        <p:spPr bwMode="auto">
          <a:xfrm>
            <a:off x="1751701" y="2432453"/>
            <a:ext cx="3200399" cy="461653"/>
          </a:xfrm>
          <a:prstGeom prst="rect">
            <a:avLst/>
          </a:prstGeom>
          <a:noFill/>
          <a:ln w="9525">
            <a:noFill/>
            <a:miter lim="800000"/>
            <a:headEnd/>
            <a:tailEnd/>
          </a:ln>
        </p:spPr>
        <p:txBody>
          <a:bodyPr wrap="square" lIns="91427" tIns="45714" rIns="91427" bIns="45714">
            <a:spAutoFit/>
          </a:bodyPr>
          <a:lstStyle/>
          <a:p>
            <a:pPr>
              <a:spcBef>
                <a:spcPct val="50000"/>
              </a:spcBef>
            </a:pPr>
            <a:r>
              <a:rPr lang="en-US" sz="2400" b="1" dirty="0">
                <a:solidFill>
                  <a:srgbClr val="F47920"/>
                </a:solidFill>
              </a:rPr>
              <a:t>Coordinated Action</a:t>
            </a:r>
          </a:p>
        </p:txBody>
      </p:sp>
      <p:sp>
        <p:nvSpPr>
          <p:cNvPr id="29" name="Text Box 55"/>
          <p:cNvSpPr txBox="1">
            <a:spLocks noChangeArrowheads="1"/>
          </p:cNvSpPr>
          <p:nvPr/>
        </p:nvSpPr>
        <p:spPr bwMode="auto">
          <a:xfrm>
            <a:off x="1751700" y="4284970"/>
            <a:ext cx="2982548" cy="461653"/>
          </a:xfrm>
          <a:prstGeom prst="rect">
            <a:avLst/>
          </a:prstGeom>
          <a:noFill/>
          <a:ln w="9525">
            <a:noFill/>
            <a:miter lim="800000"/>
            <a:headEnd/>
            <a:tailEnd/>
          </a:ln>
        </p:spPr>
        <p:txBody>
          <a:bodyPr wrap="square" lIns="91427" tIns="45714" rIns="91427" bIns="45714">
            <a:spAutoFit/>
          </a:bodyPr>
          <a:lstStyle/>
          <a:p>
            <a:pPr>
              <a:spcBef>
                <a:spcPct val="50000"/>
              </a:spcBef>
            </a:pPr>
            <a:r>
              <a:rPr lang="en-US" sz="2400" b="1" dirty="0">
                <a:solidFill>
                  <a:srgbClr val="F47920"/>
                </a:solidFill>
              </a:rPr>
              <a:t>Individual Action</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19" y="598377"/>
            <a:ext cx="905461" cy="905461"/>
          </a:xfrm>
          <a:prstGeom prst="rect">
            <a:avLst/>
          </a:prstGeom>
        </p:spPr>
      </p:pic>
      <p:sp>
        <p:nvSpPr>
          <p:cNvPr id="31" name="TextBox 30"/>
          <p:cNvSpPr txBox="1"/>
          <p:nvPr/>
        </p:nvSpPr>
        <p:spPr>
          <a:xfrm>
            <a:off x="622407" y="6546797"/>
            <a:ext cx="4879361" cy="369332"/>
          </a:xfrm>
          <a:prstGeom prst="rect">
            <a:avLst/>
          </a:prstGeom>
          <a:noFill/>
        </p:spPr>
        <p:txBody>
          <a:bodyPr wrap="square" rtlCol="0">
            <a:spAutoFit/>
          </a:bodyPr>
          <a:lstStyle/>
          <a:p>
            <a:r>
              <a:rPr lang="en-US" dirty="0"/>
              <a:t>Adapted from the Strive Together Partnership</a:t>
            </a:r>
          </a:p>
        </p:txBody>
      </p:sp>
    </p:spTree>
    <p:extLst>
      <p:ext uri="{BB962C8B-B14F-4D97-AF65-F5344CB8AC3E}">
        <p14:creationId xmlns:p14="http://schemas.microsoft.com/office/powerpoint/2010/main" val="31259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9000000">
                                      <p:cBhvr>
                                        <p:cTn id="6" dur="2000" fill="hold"/>
                                        <p:tgtEl>
                                          <p:spTgt spid="17"/>
                                        </p:tgtEl>
                                        <p:attrNameLst>
                                          <p:attrName>r</p:attrName>
                                        </p:attrNameLst>
                                      </p:cBhvr>
                                    </p:animRot>
                                  </p:childTnLst>
                                </p:cTn>
                              </p:par>
                              <p:par>
                                <p:cTn id="7" presetID="8" presetClass="emph" presetSubtype="0" fill="hold" grpId="0" nodeType="withEffect">
                                  <p:stCondLst>
                                    <p:cond delay="0"/>
                                  </p:stCondLst>
                                  <p:childTnLst>
                                    <p:animRot by="3600000">
                                      <p:cBhvr>
                                        <p:cTn id="8" dur="2000" fill="hold"/>
                                        <p:tgtEl>
                                          <p:spTgt spid="15"/>
                                        </p:tgtEl>
                                        <p:attrNameLst>
                                          <p:attrName>r</p:attrName>
                                        </p:attrNameLst>
                                      </p:cBhvr>
                                    </p:animRot>
                                  </p:childTnLst>
                                </p:cTn>
                              </p:par>
                              <p:par>
                                <p:cTn id="9" presetID="8" presetClass="emph" presetSubtype="0" fill="hold" grpId="0" nodeType="withEffect">
                                  <p:stCondLst>
                                    <p:cond delay="0"/>
                                  </p:stCondLst>
                                  <p:childTnLst>
                                    <p:animRot by="-1800000">
                                      <p:cBhvr>
                                        <p:cTn id="10" dur="2000" fill="hold"/>
                                        <p:tgtEl>
                                          <p:spTgt spid="18"/>
                                        </p:tgtEl>
                                        <p:attrNameLst>
                                          <p:attrName>r</p:attrName>
                                        </p:attrNameLst>
                                      </p:cBhvr>
                                    </p:animRot>
                                  </p:childTnLst>
                                </p:cTn>
                              </p:par>
                              <p:par>
                                <p:cTn id="11" presetID="8" presetClass="emph" presetSubtype="0" fill="hold" grpId="0" nodeType="withEffect">
                                  <p:stCondLst>
                                    <p:cond delay="0"/>
                                  </p:stCondLst>
                                  <p:childTnLst>
                                    <p:animRot by="-2700000">
                                      <p:cBhvr>
                                        <p:cTn id="12" dur="2000" fill="hold"/>
                                        <p:tgtEl>
                                          <p:spTgt spid="16"/>
                                        </p:tgtEl>
                                        <p:attrNameLst>
                                          <p:attrName>r</p:attrName>
                                        </p:attrNameLst>
                                      </p:cBhvr>
                                    </p:animRot>
                                  </p:childTnLst>
                                </p:cTn>
                              </p:par>
                              <p:par>
                                <p:cTn id="13" presetID="8" presetClass="emph" presetSubtype="0" fill="hold" grpId="0" nodeType="withEffect">
                                  <p:stCondLst>
                                    <p:cond delay="0"/>
                                  </p:stCondLst>
                                  <p:childTnLst>
                                    <p:animRot by="-7200000">
                                      <p:cBhvr>
                                        <p:cTn id="14" dur="2000" fill="hold"/>
                                        <p:tgtEl>
                                          <p:spTgt spid="20"/>
                                        </p:tgtEl>
                                        <p:attrNameLst>
                                          <p:attrName>r</p:attrName>
                                        </p:attrNameLst>
                                      </p:cBhvr>
                                    </p:animRo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0 0 L -0.11128 -0.24954 " pathEditMode="relative" ptsTypes="AA">
                                      <p:cBhvr>
                                        <p:cTn id="18" dur="2000" fill="hold"/>
                                        <p:tgtEl>
                                          <p:spTgt spid="18"/>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 0 L 0 -0.34575 " pathEditMode="relative" ptsTypes="AA">
                                      <p:cBhvr>
                                        <p:cTn id="20" dur="2000" fill="hold"/>
                                        <p:tgtEl>
                                          <p:spTgt spid="16"/>
                                        </p:tgtEl>
                                        <p:attrNameLst>
                                          <p:attrName>ppt_x</p:attrName>
                                          <p:attrName>ppt_y</p:attrName>
                                        </p:attrNameLst>
                                      </p:cBhvr>
                                    </p:animMotion>
                                  </p:childTnLst>
                                </p:cTn>
                              </p:par>
                              <p:par>
                                <p:cTn id="21" presetID="0" presetClass="path" presetSubtype="0" accel="50000" decel="50000" fill="hold" grpId="1" nodeType="withEffect">
                                  <p:stCondLst>
                                    <p:cond delay="0"/>
                                  </p:stCondLst>
                                  <p:childTnLst>
                                    <p:animMotion origin="layout" path="M 0 0 L 0.04184 -0.18039 " pathEditMode="relative" ptsTypes="AA">
                                      <p:cBhvr>
                                        <p:cTn id="22" dur="2000" fill="hold"/>
                                        <p:tgtEl>
                                          <p:spTgt spid="15"/>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0 0 L 0.02535 -0.17183 " pathEditMode="relative" ptsTypes="AA">
                                      <p:cBhvr>
                                        <p:cTn id="24" dur="2000" fill="hold"/>
                                        <p:tgtEl>
                                          <p:spTgt spid="17"/>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0.00087 0.00208 L 0.12708 -0.34367 " pathEditMode="relative" rAng="0" ptsTypes="AA">
                                      <p:cBhvr>
                                        <p:cTn id="26" dur="2000" fill="hold"/>
                                        <p:tgtEl>
                                          <p:spTgt spid="20"/>
                                        </p:tgtEl>
                                        <p:attrNameLst>
                                          <p:attrName>ppt_x</p:attrName>
                                          <p:attrName>ppt_y</p:attrName>
                                        </p:attrNameLst>
                                      </p:cBhvr>
                                      <p:rCtr x="6400" y="-17300"/>
                                    </p:animMotion>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0 0 L -0.06198 -0.29347 " pathEditMode="relative" ptsTypes="AA">
                                      <p:cBhvr>
                                        <p:cTn id="42" dur="2000" fill="hold"/>
                                        <p:tgtEl>
                                          <p:spTgt spid="11"/>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2.08333E-7 3.7037E-6 L -0.06484 -0.25857 " pathEditMode="relative" rAng="0" ptsTypes="AA">
                                      <p:cBhvr>
                                        <p:cTn id="44" dur="2000" fill="hold"/>
                                        <p:tgtEl>
                                          <p:spTgt spid="14"/>
                                        </p:tgtEl>
                                        <p:attrNameLst>
                                          <p:attrName>ppt_x</p:attrName>
                                          <p:attrName>ppt_y</p:attrName>
                                        </p:attrNameLst>
                                      </p:cBhvr>
                                      <p:rCtr x="-3242" y="-12940"/>
                                    </p:animMotion>
                                  </p:childTnLst>
                                </p:cTn>
                              </p:par>
                              <p:par>
                                <p:cTn id="45" presetID="0" presetClass="path" presetSubtype="0" accel="50000" decel="50000" fill="hold" grpId="1" nodeType="withEffect">
                                  <p:stCondLst>
                                    <p:cond delay="0"/>
                                  </p:stCondLst>
                                  <p:childTnLst>
                                    <p:animMotion origin="layout" path="M 0 0 L 0.01267 -0.18385 " pathEditMode="relative" ptsTypes="AA">
                                      <p:cBhvr>
                                        <p:cTn id="46" dur="2000" fill="hold"/>
                                        <p:tgtEl>
                                          <p:spTgt spid="12"/>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02748 0.00069 L 0.08893 -0.22732 " pathEditMode="relative" rAng="0" ptsTypes="AA">
                                      <p:cBhvr>
                                        <p:cTn id="48" dur="2000" fill="hold"/>
                                        <p:tgtEl>
                                          <p:spTgt spid="13"/>
                                        </p:tgtEl>
                                        <p:attrNameLst>
                                          <p:attrName>ppt_x</p:attrName>
                                          <p:attrName>ppt_y</p:attrName>
                                        </p:attrNameLst>
                                      </p:cBhvr>
                                      <p:rCtr x="5820" y="-11412"/>
                                    </p:animMotion>
                                  </p:childTnLst>
                                </p:cTn>
                              </p:par>
                              <p:par>
                                <p:cTn id="49" presetID="0" presetClass="path" presetSubtype="0" accel="50000" decel="50000" fill="hold" grpId="1" nodeType="withEffect">
                                  <p:stCondLst>
                                    <p:cond delay="0"/>
                                  </p:stCondLst>
                                  <p:childTnLst>
                                    <p:animMotion origin="layout" path="M 0 0 L 0.03542 -0.18732 " pathEditMode="relative" ptsTypes="AA">
                                      <p:cBhvr>
                                        <p:cTn id="50" dur="2000" fill="hold"/>
                                        <p:tgtEl>
                                          <p:spTgt spid="19"/>
                                        </p:tgtEl>
                                        <p:attrNameLst>
                                          <p:attrName>ppt_x</p:attrName>
                                          <p:attrName>ppt_y</p:attrName>
                                        </p:attrNameLst>
                                      </p:cBhvr>
                                    </p:animMotion>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DDBAEE-C321-445B-A462-367D75BEE395}" vid="{772234AF-4574-4072-A6DB-FF6FBE5D7F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V634YEW6DXCK-954087554-23484</_dlc_DocId>
    <_dlc_DocIdUrl xmlns="0e5ea4b3-e6a5-4854-b8c8-91e7a5b68632">
      <Url>https://theciviccanopy.sharepoint.com/_layouts/15/DocIdRedir.aspx?ID=V634YEW6DXCK-954087554-23484</Url>
      <Description>V634YEW6DXCK-954087554-23484</Description>
    </_dlc_DocIdUrl>
    <SharedWithUsers xmlns="0e5ea4b3-e6a5-4854-b8c8-91e7a5b68632">
      <UserInfo>
        <DisplayName>Jodi Hardin</DisplayName>
        <AccountId>25</AccountId>
        <AccountType/>
      </UserInfo>
      <UserInfo>
        <DisplayName>Meghan Chaney</DisplayName>
        <AccountId>38</AccountId>
        <AccountType/>
      </UserInfo>
      <UserInfo>
        <DisplayName>Hanna Nichols</DisplayName>
        <AccountId>31</AccountId>
        <AccountType/>
      </UserInfo>
      <UserInfo>
        <DisplayName>Ana Soler</DisplayName>
        <AccountId>29</AccountId>
        <AccountType/>
      </UserInfo>
      <UserInfo>
        <DisplayName>Taylor Martin</DisplayName>
        <AccountId>324</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AEEE4C442D23B4AB9A4F36B20628C0F" ma:contentTypeVersion="14" ma:contentTypeDescription="Create a new document." ma:contentTypeScope="" ma:versionID="e00fb8dbb86bc83ac1af723a255ed6e6">
  <xsd:schema xmlns:xsd="http://www.w3.org/2001/XMLSchema" xmlns:xs="http://www.w3.org/2001/XMLSchema" xmlns:p="http://schemas.microsoft.com/office/2006/metadata/properties" xmlns:ns2="0e5ea4b3-e6a5-4854-b8c8-91e7a5b68632" xmlns:ns3="90fb7a57-d36e-4c1e-a798-656176998d46" targetNamespace="http://schemas.microsoft.com/office/2006/metadata/properties" ma:root="true" ma:fieldsID="6ceaec97a22dc9bbb2d560b9babb29a0" ns2:_="" ns3:_="">
    <xsd:import namespace="0e5ea4b3-e6a5-4854-b8c8-91e7a5b68632"/>
    <xsd:import namespace="90fb7a57-d36e-4c1e-a798-656176998d4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fb7a57-d36e-4c1e-a798-656176998d4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C8ED4-F6A8-41E4-A6BE-74A465E47163}">
  <ds:schemaRefs>
    <ds:schemaRef ds:uri="http://schemas.microsoft.com/sharepoint/v3/contenttype/forms"/>
  </ds:schemaRefs>
</ds:datastoreItem>
</file>

<file path=customXml/itemProps2.xml><?xml version="1.0" encoding="utf-8"?>
<ds:datastoreItem xmlns:ds="http://schemas.openxmlformats.org/officeDocument/2006/customXml" ds:itemID="{06A76B19-EE2A-4238-9800-3EEDD0D2AB30}">
  <ds:schemaRef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90fb7a57-d36e-4c1e-a798-656176998d46"/>
    <ds:schemaRef ds:uri="0e5ea4b3-e6a5-4854-b8c8-91e7a5b68632"/>
    <ds:schemaRef ds:uri="http://schemas.microsoft.com/office/2006/metadata/properties"/>
  </ds:schemaRefs>
</ds:datastoreItem>
</file>

<file path=customXml/itemProps3.xml><?xml version="1.0" encoding="utf-8"?>
<ds:datastoreItem xmlns:ds="http://schemas.openxmlformats.org/officeDocument/2006/customXml" ds:itemID="{2C60E2F7-F183-4F70-A360-33052C79D5A7}">
  <ds:schemaRefs>
    <ds:schemaRef ds:uri="http://schemas.microsoft.com/sharepoint/events"/>
  </ds:schemaRefs>
</ds:datastoreItem>
</file>

<file path=customXml/itemProps4.xml><?xml version="1.0" encoding="utf-8"?>
<ds:datastoreItem xmlns:ds="http://schemas.openxmlformats.org/officeDocument/2006/customXml" ds:itemID="{DC19A279-5A85-4DDA-8DE6-558ECCF1B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a4b3-e6a5-4854-b8c8-91e7a5b68632"/>
    <ds:schemaRef ds:uri="90fb7a57-d36e-4c1e-a798-656176998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938</TotalTime>
  <Words>2093</Words>
  <Application>Microsoft Office PowerPoint</Application>
  <PresentationFormat>Widescreen</PresentationFormat>
  <Paragraphs>312</Paragraphs>
  <Slides>37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Arial Narrow</vt:lpstr>
      <vt:lpstr>Calibri</vt:lpstr>
      <vt:lpstr>Calibri Light</vt:lpstr>
      <vt:lpstr>Century Gothic</vt:lpstr>
      <vt:lpstr>Symbol</vt:lpstr>
      <vt:lpstr>Times New Roman</vt:lpstr>
      <vt:lpstr>Office Theme</vt:lpstr>
      <vt:lpstr>Region 3 PIAC Meeting</vt:lpstr>
      <vt:lpstr>PowerPoint Presentation</vt:lpstr>
      <vt:lpstr>Meeting Objectives</vt:lpstr>
      <vt:lpstr>PowerPoint Presentation</vt:lpstr>
      <vt:lpstr>Tackling Complex Issues</vt:lpstr>
      <vt:lpstr>Problem Types and Solution Orientations</vt:lpstr>
      <vt:lpstr>PowerPoint Presentation</vt:lpstr>
      <vt:lpstr>PowerPoint Presentation</vt:lpstr>
      <vt:lpstr>PowerPoint Presentation</vt:lpstr>
      <vt:lpstr>Community Learning Model</vt:lpstr>
      <vt:lpstr>Results  </vt:lpstr>
      <vt:lpstr>Based on the work of:</vt:lpstr>
      <vt:lpstr>PowerPoint Presentation</vt:lpstr>
      <vt:lpstr>PowerPoint Presentation</vt:lpstr>
      <vt:lpstr>PowerPoint Presentation</vt:lpstr>
      <vt:lpstr>Include and Dialogue</vt:lpstr>
      <vt:lpstr>The Transfer of Commitment</vt:lpstr>
      <vt:lpstr>So What is High Quality Process?</vt:lpstr>
      <vt:lpstr>High Quality Process = Effective Flow of Energy in Group</vt:lpstr>
      <vt:lpstr>Act</vt:lpstr>
      <vt:lpstr>Ready for Action, But. . .</vt:lpstr>
      <vt:lpstr>Ready for Action, But. . .</vt:lpstr>
      <vt:lpstr>Common Agenda</vt:lpstr>
      <vt:lpstr>PowerPoint Presentation</vt:lpstr>
      <vt:lpstr>Learn</vt:lpstr>
      <vt:lpstr>Data-Driven Decision Making Made Simple</vt:lpstr>
      <vt:lpstr>Brazosport Independent School District:  Closing the Achievement Gap</vt:lpstr>
      <vt:lpstr>PowerPoint Presentation</vt:lpstr>
      <vt:lpstr>What to Tell your Board Chair When She Asks “What Will You Actually Do?”</vt:lpstr>
      <vt:lpstr>Structures for Success</vt:lpstr>
      <vt:lpstr>Important Mindset Shifts in Collective Impact</vt:lpstr>
      <vt:lpstr>PowerPoint Presentation</vt:lpstr>
      <vt:lpstr>PowerPoint Presentation</vt:lpstr>
      <vt:lpstr>PowerPoint Presentation</vt:lpstr>
      <vt:lpstr>Role of PIAC</vt:lpstr>
      <vt:lpstr>Specific Areas of Collective work</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Council Retreat</dc:title>
  <dc:creator>Bill Fulton</dc:creator>
  <cp:lastModifiedBy>Kelly Marshall</cp:lastModifiedBy>
  <cp:revision>9</cp:revision>
  <dcterms:created xsi:type="dcterms:W3CDTF">2018-11-05T01:54:24Z</dcterms:created>
  <dcterms:modified xsi:type="dcterms:W3CDTF">2019-03-06T20:28:48Z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048">
    <vt:lpwstr>27</vt:lpwstr>
  </property>
  <property fmtid="{D5CDD505-2E9C-101B-9397-08002B2CF9AE}" pid="3" name="ContentTypeId">
    <vt:lpwstr>0x0101002AEEE4C442D23B4AB9A4F36B20628C0F</vt:lpwstr>
  </property>
  <property fmtid="{D5CDD505-2E9C-101B-9397-08002B2CF9AE}" pid="4" name="_dlc_DocIdItemGuid">
    <vt:lpwstr>693b5111-1eab-4192-9f12-8f587c8df5f6</vt:lpwstr>
  </property>
  <property fmtid="{D5CDD505-2E9C-101B-9397-08002B2CF9AE}" pid="5" name="AuthorIds_UIVersion_512">
    <vt:lpwstr>27</vt:lpwstr>
  </property>
</Properties>
</file>