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56" r:id="rId5"/>
    <p:sldId id="313" r:id="rId6"/>
    <p:sldId id="288" r:id="rId7"/>
    <p:sldId id="291" r:id="rId8"/>
    <p:sldId id="287" r:id="rId9"/>
    <p:sldId id="292" r:id="rId10"/>
    <p:sldId id="295" r:id="rId11"/>
    <p:sldId id="286" r:id="rId12"/>
    <p:sldId id="304" r:id="rId13"/>
    <p:sldId id="308" r:id="rId14"/>
    <p:sldId id="298" r:id="rId15"/>
    <p:sldId id="300" r:id="rId16"/>
    <p:sldId id="303" r:id="rId17"/>
    <p:sldId id="301" r:id="rId18"/>
    <p:sldId id="306" r:id="rId19"/>
    <p:sldId id="309" r:id="rId20"/>
    <p:sldId id="299" r:id="rId21"/>
    <p:sldId id="307" r:id="rId22"/>
    <p:sldId id="310" r:id="rId23"/>
    <p:sldId id="314"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 Gonzalez" initials="RG" lastIdx="11" clrIdx="0">
    <p:extLst>
      <p:ext uri="{19B8F6BF-5375-455C-9EA6-DF929625EA0E}">
        <p15:presenceInfo xmlns:p15="http://schemas.microsoft.com/office/powerpoint/2012/main" userId="S-1-5-21-1563840318-4112099632-1354597346-41802" providerId="AD"/>
      </p:ext>
    </p:extLst>
  </p:cmAuthor>
  <p:cmAuthor id="2" name="Sarah Lambie" initials="SL" lastIdx="8" clrIdx="1">
    <p:extLst>
      <p:ext uri="{19B8F6BF-5375-455C-9EA6-DF929625EA0E}">
        <p15:presenceInfo xmlns:p15="http://schemas.microsoft.com/office/powerpoint/2012/main" userId="S-1-5-21-1563840318-4112099632-1354597346-61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7"/>
    <p:restoredTop sz="56662" autoAdjust="0"/>
  </p:normalViewPr>
  <p:slideViewPr>
    <p:cSldViewPr snapToGrid="0" snapToObjects="1" showGuides="1">
      <p:cViewPr varScale="1">
        <p:scale>
          <a:sx n="31" d="100"/>
          <a:sy n="31" d="100"/>
        </p:scale>
        <p:origin x="763"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gif"/></Relationships>
</file>

<file path=ppt/diagrams/_rels/data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5" Type="http://schemas.openxmlformats.org/officeDocument/2006/relationships/image" Target="../media/image34.png"/><Relationship Id="rId4" Type="http://schemas.openxmlformats.org/officeDocument/2006/relationships/image" Target="../media/image33.jpg"/></Relationships>
</file>

<file path=ppt/diagrams/_rels/data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gif"/><Relationship Id="rId1" Type="http://schemas.openxmlformats.org/officeDocument/2006/relationships/image" Target="../media/image37.png"/><Relationship Id="rId4" Type="http://schemas.openxmlformats.org/officeDocument/2006/relationships/image" Target="../media/image40.png"/></Relationships>
</file>

<file path=ppt/diagrams/_rels/data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image" Target="../media/image41.jpg"/></Relationships>
</file>

<file path=ppt/diagrams/_rels/data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2.jpg"/><Relationship Id="rId1" Type="http://schemas.openxmlformats.org/officeDocument/2006/relationships/image" Target="../media/image4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gif"/></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5" Type="http://schemas.openxmlformats.org/officeDocument/2006/relationships/image" Target="../media/image34.png"/><Relationship Id="rId4" Type="http://schemas.openxmlformats.org/officeDocument/2006/relationships/image" Target="../media/image3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gif"/><Relationship Id="rId1" Type="http://schemas.openxmlformats.org/officeDocument/2006/relationships/image" Target="../media/image37.png"/><Relationship Id="rId4"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image" Target="../media/image41.jpg"/></Relationships>
</file>

<file path=ppt/diagrams/_rels/drawing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2.jpg"/><Relationship Id="rId1"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9FD73-C156-40F8-97C5-C335B8FFE0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AFFB2B-5451-4470-A35E-0D9E23DF1532}">
      <dgm:prSet phldrT="[Tex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r>
            <a:rPr lang="en-US" dirty="0"/>
            <a:t>  </a:t>
          </a:r>
        </a:p>
      </dgm:t>
    </dgm:pt>
    <dgm:pt modelId="{65CC4897-5AC1-4106-8547-9708C24AAEB2}" type="parTrans" cxnId="{B2B8111F-59A9-4903-BA09-61DD5857BC91}">
      <dgm:prSet/>
      <dgm:spPr/>
      <dgm:t>
        <a:bodyPr/>
        <a:lstStyle/>
        <a:p>
          <a:endParaRPr lang="en-US"/>
        </a:p>
      </dgm:t>
    </dgm:pt>
    <dgm:pt modelId="{0EC62091-7D16-4C71-99B7-86F351DD6CC3}" type="sibTrans" cxnId="{B2B8111F-59A9-4903-BA09-61DD5857BC91}">
      <dgm:prSet/>
      <dgm:spPr/>
      <dgm:t>
        <a:bodyPr/>
        <a:lstStyle/>
        <a:p>
          <a:endParaRPr lang="en-US"/>
        </a:p>
      </dgm:t>
    </dgm:pt>
    <dgm:pt modelId="{36D02BCE-4112-49A1-9D0F-611EF2F6504A}">
      <dgm:prSet phldrT="[Text]"/>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r>
            <a:rPr lang="en-US" dirty="0"/>
            <a:t>  </a:t>
          </a:r>
        </a:p>
      </dgm:t>
    </dgm:pt>
    <dgm:pt modelId="{8326672E-B532-4B9D-BD93-C9369DFA0ABD}" type="parTrans" cxnId="{470F1DC4-4C6C-4E9A-A646-48E35F7D7940}">
      <dgm:prSet/>
      <dgm:spPr/>
      <dgm:t>
        <a:bodyPr/>
        <a:lstStyle/>
        <a:p>
          <a:endParaRPr lang="en-US"/>
        </a:p>
      </dgm:t>
    </dgm:pt>
    <dgm:pt modelId="{74016D50-0872-4581-98C5-F864FAB838DC}" type="sibTrans" cxnId="{470F1DC4-4C6C-4E9A-A646-48E35F7D7940}">
      <dgm:prSet/>
      <dgm:spPr/>
      <dgm:t>
        <a:bodyPr/>
        <a:lstStyle/>
        <a:p>
          <a:endParaRPr lang="en-US"/>
        </a:p>
      </dgm:t>
    </dgm:pt>
    <dgm:pt modelId="{22742F0B-B288-4429-8088-96591C273C92}">
      <dgm:prSet phldrT="[Text]" custT="1"/>
      <dgm:spPr/>
      <dgm:t>
        <a:bodyPr/>
        <a:lstStyle/>
        <a:p>
          <a:r>
            <a:rPr lang="en-US" sz="2000" dirty="0"/>
            <a:t>PAC aims to target the high cost services that are avoidable. </a:t>
          </a:r>
        </a:p>
      </dgm:t>
    </dgm:pt>
    <dgm:pt modelId="{DA78DC3F-2E01-479E-A288-1948DAC8B849}" type="parTrans" cxnId="{037EA476-8CC3-499A-A781-6E430A9EB909}">
      <dgm:prSet/>
      <dgm:spPr/>
      <dgm:t>
        <a:bodyPr/>
        <a:lstStyle/>
        <a:p>
          <a:endParaRPr lang="en-US"/>
        </a:p>
      </dgm:t>
    </dgm:pt>
    <dgm:pt modelId="{36E98F35-7C5C-4978-B186-D153157DDC15}" type="sibTrans" cxnId="{037EA476-8CC3-499A-A781-6E430A9EB909}">
      <dgm:prSet/>
      <dgm:spPr/>
      <dgm:t>
        <a:bodyPr/>
        <a:lstStyle/>
        <a:p>
          <a:endParaRPr lang="en-US"/>
        </a:p>
      </dgm:t>
    </dgm:pt>
    <dgm:pt modelId="{35CC3FB6-61EB-4E1F-9B19-0890161A6056}">
      <dgm:prSet phldrT="[Text]" custT="1"/>
      <dgm:spPr/>
      <dgm:t>
        <a:bodyPr/>
        <a:lstStyle/>
        <a:p>
          <a:r>
            <a:rPr lang="en-US" sz="1800" dirty="0"/>
            <a:t>Other Pay for Performance measures focus on increasing member well visits, and dental visits, as well as referrals to appropriate follow-up care.</a:t>
          </a:r>
        </a:p>
      </dgm:t>
    </dgm:pt>
    <dgm:pt modelId="{4A99D01A-4D37-40D8-9E6C-FD1E858D40C9}" type="sibTrans" cxnId="{CA6FCC1A-CA2F-4514-80E0-7C4B9D9A978D}">
      <dgm:prSet/>
      <dgm:spPr/>
      <dgm:t>
        <a:bodyPr/>
        <a:lstStyle/>
        <a:p>
          <a:endParaRPr lang="en-US"/>
        </a:p>
      </dgm:t>
    </dgm:pt>
    <dgm:pt modelId="{0CBDFCF2-528E-499A-9DE2-53C443F0DAC5}" type="parTrans" cxnId="{CA6FCC1A-CA2F-4514-80E0-7C4B9D9A978D}">
      <dgm:prSet/>
      <dgm:spPr/>
      <dgm:t>
        <a:bodyPr/>
        <a:lstStyle/>
        <a:p>
          <a:endParaRPr lang="en-US"/>
        </a:p>
      </dgm:t>
    </dgm:pt>
    <dgm:pt modelId="{B3D9C4C1-ED88-4BD4-8EE1-3E033F924FB0}" type="pres">
      <dgm:prSet presAssocID="{64F9FD73-C156-40F8-97C5-C335B8FFE09B}" presName="Name0" presStyleCnt="0">
        <dgm:presLayoutVars>
          <dgm:dir/>
          <dgm:animLvl val="lvl"/>
          <dgm:resizeHandles val="exact"/>
        </dgm:presLayoutVars>
      </dgm:prSet>
      <dgm:spPr/>
    </dgm:pt>
    <dgm:pt modelId="{8A53D550-AFB2-4E3E-9BFC-129B0D420EAF}" type="pres">
      <dgm:prSet presAssocID="{25AFFB2B-5451-4470-A35E-0D9E23DF1532}" presName="linNode" presStyleCnt="0"/>
      <dgm:spPr/>
    </dgm:pt>
    <dgm:pt modelId="{568DCB74-1FF8-42E1-9730-286B5392D99D}" type="pres">
      <dgm:prSet presAssocID="{25AFFB2B-5451-4470-A35E-0D9E23DF1532}" presName="parentText" presStyleLbl="node1" presStyleIdx="0" presStyleCnt="2">
        <dgm:presLayoutVars>
          <dgm:chMax val="1"/>
          <dgm:bulletEnabled val="1"/>
        </dgm:presLayoutVars>
      </dgm:prSet>
      <dgm:spPr/>
    </dgm:pt>
    <dgm:pt modelId="{4521080F-A880-4432-877E-229961E8C435}" type="pres">
      <dgm:prSet presAssocID="{25AFFB2B-5451-4470-A35E-0D9E23DF1532}" presName="descendantText" presStyleLbl="alignAccFollowNode1" presStyleIdx="0" presStyleCnt="2">
        <dgm:presLayoutVars>
          <dgm:bulletEnabled val="1"/>
        </dgm:presLayoutVars>
      </dgm:prSet>
      <dgm:spPr/>
    </dgm:pt>
    <dgm:pt modelId="{9AA4204A-E50E-460C-B553-01A233306523}" type="pres">
      <dgm:prSet presAssocID="{0EC62091-7D16-4C71-99B7-86F351DD6CC3}" presName="sp" presStyleCnt="0"/>
      <dgm:spPr/>
    </dgm:pt>
    <dgm:pt modelId="{B3E9189E-4B5B-48C2-BE9E-426D48650E84}" type="pres">
      <dgm:prSet presAssocID="{36D02BCE-4112-49A1-9D0F-611EF2F6504A}" presName="linNode" presStyleCnt="0"/>
      <dgm:spPr/>
    </dgm:pt>
    <dgm:pt modelId="{0288B335-879E-4C61-B8C8-5E2DF87BC940}" type="pres">
      <dgm:prSet presAssocID="{36D02BCE-4112-49A1-9D0F-611EF2F6504A}" presName="parentText" presStyleLbl="node1" presStyleIdx="1" presStyleCnt="2">
        <dgm:presLayoutVars>
          <dgm:chMax val="1"/>
          <dgm:bulletEnabled val="1"/>
        </dgm:presLayoutVars>
      </dgm:prSet>
      <dgm:spPr/>
    </dgm:pt>
    <dgm:pt modelId="{AF9CDC9E-F2E0-49F1-B0F5-F76248F40E6A}" type="pres">
      <dgm:prSet presAssocID="{36D02BCE-4112-49A1-9D0F-611EF2F6504A}" presName="descendantText" presStyleLbl="alignAccFollowNode1" presStyleIdx="1" presStyleCnt="2">
        <dgm:presLayoutVars>
          <dgm:bulletEnabled val="1"/>
        </dgm:presLayoutVars>
      </dgm:prSet>
      <dgm:spPr/>
    </dgm:pt>
  </dgm:ptLst>
  <dgm:cxnLst>
    <dgm:cxn modelId="{CA6FCC1A-CA2F-4514-80E0-7C4B9D9A978D}" srcId="{25AFFB2B-5451-4470-A35E-0D9E23DF1532}" destId="{35CC3FB6-61EB-4E1F-9B19-0890161A6056}" srcOrd="0" destOrd="0" parTransId="{0CBDFCF2-528E-499A-9DE2-53C443F0DAC5}" sibTransId="{4A99D01A-4D37-40D8-9E6C-FD1E858D40C9}"/>
    <dgm:cxn modelId="{B2B8111F-59A9-4903-BA09-61DD5857BC91}" srcId="{64F9FD73-C156-40F8-97C5-C335B8FFE09B}" destId="{25AFFB2B-5451-4470-A35E-0D9E23DF1532}" srcOrd="0" destOrd="0" parTransId="{65CC4897-5AC1-4106-8547-9708C24AAEB2}" sibTransId="{0EC62091-7D16-4C71-99B7-86F351DD6CC3}"/>
    <dgm:cxn modelId="{27405256-C08B-487E-AAD9-BE7A6DC86D8C}" type="presOf" srcId="{22742F0B-B288-4429-8088-96591C273C92}" destId="{AF9CDC9E-F2E0-49F1-B0F5-F76248F40E6A}" srcOrd="0" destOrd="0" presId="urn:microsoft.com/office/officeart/2005/8/layout/vList5"/>
    <dgm:cxn modelId="{037EA476-8CC3-499A-A781-6E430A9EB909}" srcId="{36D02BCE-4112-49A1-9D0F-611EF2F6504A}" destId="{22742F0B-B288-4429-8088-96591C273C92}" srcOrd="0" destOrd="0" parTransId="{DA78DC3F-2E01-479E-A288-1948DAC8B849}" sibTransId="{36E98F35-7C5C-4978-B186-D153157DDC15}"/>
    <dgm:cxn modelId="{9316A98E-5BD6-4964-8760-0CFF3F337881}" type="presOf" srcId="{35CC3FB6-61EB-4E1F-9B19-0890161A6056}" destId="{4521080F-A880-4432-877E-229961E8C435}" srcOrd="0" destOrd="0" presId="urn:microsoft.com/office/officeart/2005/8/layout/vList5"/>
    <dgm:cxn modelId="{AEE5FBA8-1EAA-4817-BB72-7D5E62D7A364}" type="presOf" srcId="{25AFFB2B-5451-4470-A35E-0D9E23DF1532}" destId="{568DCB74-1FF8-42E1-9730-286B5392D99D}" srcOrd="0" destOrd="0" presId="urn:microsoft.com/office/officeart/2005/8/layout/vList5"/>
    <dgm:cxn modelId="{470F1DC4-4C6C-4E9A-A646-48E35F7D7940}" srcId="{64F9FD73-C156-40F8-97C5-C335B8FFE09B}" destId="{36D02BCE-4112-49A1-9D0F-611EF2F6504A}" srcOrd="1" destOrd="0" parTransId="{8326672E-B532-4B9D-BD93-C9369DFA0ABD}" sibTransId="{74016D50-0872-4581-98C5-F864FAB838DC}"/>
    <dgm:cxn modelId="{65D55CC6-0575-42B8-9C22-782AA3E8B04C}" type="presOf" srcId="{36D02BCE-4112-49A1-9D0F-611EF2F6504A}" destId="{0288B335-879E-4C61-B8C8-5E2DF87BC940}" srcOrd="0" destOrd="0" presId="urn:microsoft.com/office/officeart/2005/8/layout/vList5"/>
    <dgm:cxn modelId="{429DEEE6-822A-44F5-A9B2-B44E14C2AA8D}" type="presOf" srcId="{64F9FD73-C156-40F8-97C5-C335B8FFE09B}" destId="{B3D9C4C1-ED88-4BD4-8EE1-3E033F924FB0}" srcOrd="0" destOrd="0" presId="urn:microsoft.com/office/officeart/2005/8/layout/vList5"/>
    <dgm:cxn modelId="{78F50B0E-5D24-4E12-8DFA-11BA980FEACA}" type="presParOf" srcId="{B3D9C4C1-ED88-4BD4-8EE1-3E033F924FB0}" destId="{8A53D550-AFB2-4E3E-9BFC-129B0D420EAF}" srcOrd="0" destOrd="0" presId="urn:microsoft.com/office/officeart/2005/8/layout/vList5"/>
    <dgm:cxn modelId="{71800262-AB68-4449-8ABB-42CF33BB70E4}" type="presParOf" srcId="{8A53D550-AFB2-4E3E-9BFC-129B0D420EAF}" destId="{568DCB74-1FF8-42E1-9730-286B5392D99D}" srcOrd="0" destOrd="0" presId="urn:microsoft.com/office/officeart/2005/8/layout/vList5"/>
    <dgm:cxn modelId="{E3EF61DB-BE3E-4621-9C87-3B14D7F23DFB}" type="presParOf" srcId="{8A53D550-AFB2-4E3E-9BFC-129B0D420EAF}" destId="{4521080F-A880-4432-877E-229961E8C435}" srcOrd="1" destOrd="0" presId="urn:microsoft.com/office/officeart/2005/8/layout/vList5"/>
    <dgm:cxn modelId="{FE53CE70-E4FC-4073-A344-52E509C82883}" type="presParOf" srcId="{B3D9C4C1-ED88-4BD4-8EE1-3E033F924FB0}" destId="{9AA4204A-E50E-460C-B553-01A233306523}" srcOrd="1" destOrd="0" presId="urn:microsoft.com/office/officeart/2005/8/layout/vList5"/>
    <dgm:cxn modelId="{8B6DC194-1642-49C7-8DE0-9B3594E4909F}" type="presParOf" srcId="{B3D9C4C1-ED88-4BD4-8EE1-3E033F924FB0}" destId="{B3E9189E-4B5B-48C2-BE9E-426D48650E84}" srcOrd="2" destOrd="0" presId="urn:microsoft.com/office/officeart/2005/8/layout/vList5"/>
    <dgm:cxn modelId="{4A37ADE0-5700-44E7-A4BF-A76EF94570C4}" type="presParOf" srcId="{B3E9189E-4B5B-48C2-BE9E-426D48650E84}" destId="{0288B335-879E-4C61-B8C8-5E2DF87BC940}" srcOrd="0" destOrd="0" presId="urn:microsoft.com/office/officeart/2005/8/layout/vList5"/>
    <dgm:cxn modelId="{D611050C-A8D9-4E8F-AEC1-56195FAC8CF7}" type="presParOf" srcId="{B3E9189E-4B5B-48C2-BE9E-426D48650E84}" destId="{AF9CDC9E-F2E0-49F1-B0F5-F76248F40E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9B5F3-B397-43F5-9A71-35AA5F0113A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6BD7E92-372D-4DB8-A237-719BD6DF842B}">
      <dgm:prSet phldrT="[Text]" custT="1"/>
      <dgm:spPr/>
      <dgm:t>
        <a:bodyPr/>
        <a:lstStyle/>
        <a:p>
          <a:r>
            <a:rPr lang="en-US" sz="1800" b="1" u="sng" dirty="0"/>
            <a:t>Chronic</a:t>
          </a:r>
        </a:p>
        <a:p>
          <a:r>
            <a:rPr lang="en-US" sz="1800" dirty="0"/>
            <a:t>Asthma, Diabetes, Mental Illness, Substance Use Disorder</a:t>
          </a:r>
        </a:p>
      </dgm:t>
    </dgm:pt>
    <dgm:pt modelId="{45D80172-77ED-4D55-954C-2DC673209214}" type="parTrans" cxnId="{BB4C80F6-5B38-4B30-BD06-FAA2F107E05E}">
      <dgm:prSet/>
      <dgm:spPr/>
      <dgm:t>
        <a:bodyPr/>
        <a:lstStyle/>
        <a:p>
          <a:endParaRPr lang="en-US" sz="2400"/>
        </a:p>
      </dgm:t>
    </dgm:pt>
    <dgm:pt modelId="{4C85F0B8-D8F1-4A80-9E79-97BD8C417FC3}" type="sibTrans" cxnId="{BB4C80F6-5B38-4B30-BD06-FAA2F107E05E}">
      <dgm:prSet/>
      <dgm:spPr/>
      <dgm:t>
        <a:bodyPr/>
        <a:lstStyle/>
        <a:p>
          <a:endParaRPr lang="en-US" sz="2400"/>
        </a:p>
      </dgm:t>
    </dgm:pt>
    <dgm:pt modelId="{2ABF79D0-60B4-4837-BBAE-0AC1B8E91A99}">
      <dgm:prSet phldrT="[Text]" custT="1"/>
      <dgm:spPr/>
      <dgm:t>
        <a:bodyPr/>
        <a:lstStyle/>
        <a:p>
          <a:r>
            <a:rPr lang="en-US" sz="1800" b="1" u="sng" dirty="0"/>
            <a:t>System Related Failure</a:t>
          </a:r>
        </a:p>
        <a:p>
          <a:r>
            <a:rPr lang="en-US" sz="1800" dirty="0"/>
            <a:t>Routine sick care, Pancreatitis, Sepsis</a:t>
          </a:r>
        </a:p>
      </dgm:t>
    </dgm:pt>
    <dgm:pt modelId="{B78C1285-992A-4BD3-9B9D-D33DEA7E409C}" type="parTrans" cxnId="{31677C80-E47A-4EEB-A222-8087493320A1}">
      <dgm:prSet/>
      <dgm:spPr/>
      <dgm:t>
        <a:bodyPr/>
        <a:lstStyle/>
        <a:p>
          <a:endParaRPr lang="en-US" sz="2400"/>
        </a:p>
      </dgm:t>
    </dgm:pt>
    <dgm:pt modelId="{7FC68578-D9E0-47F4-B86B-728CA27B744B}" type="sibTrans" cxnId="{31677C80-E47A-4EEB-A222-8087493320A1}">
      <dgm:prSet/>
      <dgm:spPr/>
      <dgm:t>
        <a:bodyPr/>
        <a:lstStyle/>
        <a:p>
          <a:endParaRPr lang="en-US" sz="2400"/>
        </a:p>
      </dgm:t>
    </dgm:pt>
    <dgm:pt modelId="{B78C55B6-D5A1-42D5-9A53-6471E2B3284F}">
      <dgm:prSet phldrT="[Text]" custT="1"/>
      <dgm:spPr/>
      <dgm:t>
        <a:bodyPr/>
        <a:lstStyle/>
        <a:p>
          <a:r>
            <a:rPr lang="en-US" sz="1800" b="1" u="sng" dirty="0"/>
            <a:t>Other</a:t>
          </a:r>
        </a:p>
        <a:p>
          <a:r>
            <a:rPr lang="en-US" sz="1800" dirty="0"/>
            <a:t>Pregnancy, Newborn, Hepatitis C</a:t>
          </a:r>
        </a:p>
      </dgm:t>
    </dgm:pt>
    <dgm:pt modelId="{D033B5CF-2FCA-4890-ACAB-2836E5FB4650}" type="parTrans" cxnId="{0F3D3E36-BDA3-419F-95D5-8662D635EB88}">
      <dgm:prSet/>
      <dgm:spPr/>
      <dgm:t>
        <a:bodyPr/>
        <a:lstStyle/>
        <a:p>
          <a:endParaRPr lang="en-US" sz="2400"/>
        </a:p>
      </dgm:t>
    </dgm:pt>
    <dgm:pt modelId="{3141E159-857C-4BC6-A7D0-16913F262CE5}" type="sibTrans" cxnId="{0F3D3E36-BDA3-419F-95D5-8662D635EB88}">
      <dgm:prSet/>
      <dgm:spPr/>
      <dgm:t>
        <a:bodyPr/>
        <a:lstStyle/>
        <a:p>
          <a:endParaRPr lang="en-US" sz="2400"/>
        </a:p>
      </dgm:t>
    </dgm:pt>
    <dgm:pt modelId="{99422D7E-25FF-4399-B24A-B2083C3939F6}">
      <dgm:prSet custT="1"/>
      <dgm:spPr/>
      <dgm:t>
        <a:bodyPr/>
        <a:lstStyle/>
        <a:p>
          <a:endParaRPr lang="en-US" sz="1800" b="1" u="sng" dirty="0"/>
        </a:p>
        <a:p>
          <a:r>
            <a:rPr lang="en-US" sz="1800" b="1" u="sng" dirty="0"/>
            <a:t>Procedural</a:t>
          </a:r>
        </a:p>
        <a:p>
          <a:r>
            <a:rPr lang="en-US" sz="1800" dirty="0"/>
            <a:t>Tonsillectomy, Gall Bladder Surgery, Colonoscopy</a:t>
          </a:r>
        </a:p>
        <a:p>
          <a:endParaRPr lang="en-US" sz="1800" dirty="0"/>
        </a:p>
      </dgm:t>
    </dgm:pt>
    <dgm:pt modelId="{72AEF5F4-96E9-456F-BEDF-13074EDAE643}" type="parTrans" cxnId="{8D0DF92A-EADE-40C4-B29F-B33AC755AFD7}">
      <dgm:prSet/>
      <dgm:spPr/>
      <dgm:t>
        <a:bodyPr/>
        <a:lstStyle/>
        <a:p>
          <a:endParaRPr lang="en-US" sz="2400"/>
        </a:p>
      </dgm:t>
    </dgm:pt>
    <dgm:pt modelId="{14006475-B672-44EB-BA74-7659D77E8488}" type="sibTrans" cxnId="{8D0DF92A-EADE-40C4-B29F-B33AC755AFD7}">
      <dgm:prSet/>
      <dgm:spPr/>
      <dgm:t>
        <a:bodyPr/>
        <a:lstStyle/>
        <a:p>
          <a:endParaRPr lang="en-US" sz="2400"/>
        </a:p>
      </dgm:t>
    </dgm:pt>
    <dgm:pt modelId="{74E47AA3-3A56-4446-9556-F3112A8667E9}">
      <dgm:prSet custT="1"/>
      <dgm:spPr/>
      <dgm:t>
        <a:bodyPr/>
        <a:lstStyle/>
        <a:p>
          <a:r>
            <a:rPr lang="en-US" sz="1800" b="1" u="sng" dirty="0"/>
            <a:t>Acute</a:t>
          </a:r>
        </a:p>
        <a:p>
          <a:r>
            <a:rPr lang="en-US" sz="1800" dirty="0"/>
            <a:t>Stroke, Pneumonia, Upper Respiratory Infection</a:t>
          </a:r>
        </a:p>
      </dgm:t>
    </dgm:pt>
    <dgm:pt modelId="{08AC35A1-AEA4-4E62-84E3-9B6A3F5DD578}" type="parTrans" cxnId="{207878FB-E548-465D-9EAD-2BD1BBC8B301}">
      <dgm:prSet/>
      <dgm:spPr/>
      <dgm:t>
        <a:bodyPr/>
        <a:lstStyle/>
        <a:p>
          <a:endParaRPr lang="en-US" sz="2400"/>
        </a:p>
      </dgm:t>
    </dgm:pt>
    <dgm:pt modelId="{0FCFD053-8AF2-40C8-AF88-D0456FEB1D4F}" type="sibTrans" cxnId="{207878FB-E548-465D-9EAD-2BD1BBC8B301}">
      <dgm:prSet/>
      <dgm:spPr/>
      <dgm:t>
        <a:bodyPr/>
        <a:lstStyle/>
        <a:p>
          <a:endParaRPr lang="en-US" sz="2400"/>
        </a:p>
      </dgm:t>
    </dgm:pt>
    <dgm:pt modelId="{2024FBA4-8E42-4AB0-816F-C5135FD889EF}" type="pres">
      <dgm:prSet presAssocID="{1F09B5F3-B397-43F5-9A71-35AA5F0113A4}" presName="linear" presStyleCnt="0">
        <dgm:presLayoutVars>
          <dgm:dir/>
          <dgm:resizeHandles val="exact"/>
        </dgm:presLayoutVars>
      </dgm:prSet>
      <dgm:spPr/>
    </dgm:pt>
    <dgm:pt modelId="{A254414C-8DA8-4261-8E22-57A4BA981E4F}" type="pres">
      <dgm:prSet presAssocID="{56BD7E92-372D-4DB8-A237-719BD6DF842B}" presName="comp" presStyleCnt="0"/>
      <dgm:spPr/>
    </dgm:pt>
    <dgm:pt modelId="{03E7C310-23A2-4764-BC17-489C504EABD0}" type="pres">
      <dgm:prSet presAssocID="{56BD7E92-372D-4DB8-A237-719BD6DF842B}" presName="box" presStyleLbl="node1" presStyleIdx="0" presStyleCnt="5"/>
      <dgm:spPr/>
    </dgm:pt>
    <dgm:pt modelId="{48A98FD4-57C9-446D-B748-4CB5735A5653}" type="pres">
      <dgm:prSet presAssocID="{56BD7E92-372D-4DB8-A237-719BD6DF842B}" presName="img" presStyleLbl="fgImgPlace1" presStyleIdx="0" presStyleCnt="5" custScaleX="7054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8D3F155-F7A3-41CC-8A7C-35ADC439CA8B}" type="pres">
      <dgm:prSet presAssocID="{56BD7E92-372D-4DB8-A237-719BD6DF842B}" presName="text" presStyleLbl="node1" presStyleIdx="0" presStyleCnt="5">
        <dgm:presLayoutVars>
          <dgm:bulletEnabled val="1"/>
        </dgm:presLayoutVars>
      </dgm:prSet>
      <dgm:spPr/>
    </dgm:pt>
    <dgm:pt modelId="{CE816980-3A09-4301-A99F-C00B92EFE7E7}" type="pres">
      <dgm:prSet presAssocID="{4C85F0B8-D8F1-4A80-9E79-97BD8C417FC3}" presName="spacer" presStyleCnt="0"/>
      <dgm:spPr/>
    </dgm:pt>
    <dgm:pt modelId="{0CAEC82A-151A-41AC-8838-9CE8EBEB6D30}" type="pres">
      <dgm:prSet presAssocID="{2ABF79D0-60B4-4837-BBAE-0AC1B8E91A99}" presName="comp" presStyleCnt="0"/>
      <dgm:spPr/>
    </dgm:pt>
    <dgm:pt modelId="{D055287A-7D2C-47A0-84A6-0E69C2A449A7}" type="pres">
      <dgm:prSet presAssocID="{2ABF79D0-60B4-4837-BBAE-0AC1B8E91A99}" presName="box" presStyleLbl="node1" presStyleIdx="1" presStyleCnt="5"/>
      <dgm:spPr/>
    </dgm:pt>
    <dgm:pt modelId="{AFA6C5C2-762E-4BCC-87D7-2E231C99B9B7}" type="pres">
      <dgm:prSet presAssocID="{2ABF79D0-60B4-4837-BBAE-0AC1B8E91A99}" presName="img" presStyleLbl="fgImgPlace1" presStyleIdx="1" presStyleCnt="5" custScaleX="7379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645E71F-CC67-4698-A334-12EDC2344CC3}" type="pres">
      <dgm:prSet presAssocID="{2ABF79D0-60B4-4837-BBAE-0AC1B8E91A99}" presName="text" presStyleLbl="node1" presStyleIdx="1" presStyleCnt="5">
        <dgm:presLayoutVars>
          <dgm:bulletEnabled val="1"/>
        </dgm:presLayoutVars>
      </dgm:prSet>
      <dgm:spPr/>
    </dgm:pt>
    <dgm:pt modelId="{11A2854D-D4C9-4837-AD0A-065278B70DDC}" type="pres">
      <dgm:prSet presAssocID="{7FC68578-D9E0-47F4-B86B-728CA27B744B}" presName="spacer" presStyleCnt="0"/>
      <dgm:spPr/>
    </dgm:pt>
    <dgm:pt modelId="{1955C195-83EC-457F-B82F-AE62BA6123C8}" type="pres">
      <dgm:prSet presAssocID="{B78C55B6-D5A1-42D5-9A53-6471E2B3284F}" presName="comp" presStyleCnt="0"/>
      <dgm:spPr/>
    </dgm:pt>
    <dgm:pt modelId="{CE8D32F1-BD8B-4571-9631-5883EC8A741D}" type="pres">
      <dgm:prSet presAssocID="{B78C55B6-D5A1-42D5-9A53-6471E2B3284F}" presName="box" presStyleLbl="node1" presStyleIdx="2" presStyleCnt="5"/>
      <dgm:spPr/>
    </dgm:pt>
    <dgm:pt modelId="{D53970D4-80F5-42CE-8F1F-1E11BA4B1CA9}" type="pres">
      <dgm:prSet presAssocID="{B78C55B6-D5A1-42D5-9A53-6471E2B3284F}" presName="img" presStyleLbl="fgImgPlace1" presStyleIdx="2" presStyleCnt="5" custScaleX="7705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3E9EDF7-CE0F-45A7-8D02-C41622961BD7}" type="pres">
      <dgm:prSet presAssocID="{B78C55B6-D5A1-42D5-9A53-6471E2B3284F}" presName="text" presStyleLbl="node1" presStyleIdx="2" presStyleCnt="5">
        <dgm:presLayoutVars>
          <dgm:bulletEnabled val="1"/>
        </dgm:presLayoutVars>
      </dgm:prSet>
      <dgm:spPr/>
    </dgm:pt>
    <dgm:pt modelId="{F41A103A-C36D-4C9D-8929-2F798C5BBBD3}" type="pres">
      <dgm:prSet presAssocID="{3141E159-857C-4BC6-A7D0-16913F262CE5}" presName="spacer" presStyleCnt="0"/>
      <dgm:spPr/>
    </dgm:pt>
    <dgm:pt modelId="{936C0D6D-C8D8-47D3-A64F-8BF1712C24C4}" type="pres">
      <dgm:prSet presAssocID="{99422D7E-25FF-4399-B24A-B2083C3939F6}" presName="comp" presStyleCnt="0"/>
      <dgm:spPr/>
    </dgm:pt>
    <dgm:pt modelId="{735E22C5-AD49-4619-A52C-9CC8D0BB4416}" type="pres">
      <dgm:prSet presAssocID="{99422D7E-25FF-4399-B24A-B2083C3939F6}" presName="box" presStyleLbl="node1" presStyleIdx="3" presStyleCnt="5"/>
      <dgm:spPr/>
    </dgm:pt>
    <dgm:pt modelId="{E261F80D-0EF7-4CCA-9DBF-1510FAF95991}" type="pres">
      <dgm:prSet presAssocID="{99422D7E-25FF-4399-B24A-B2083C3939F6}" presName="img" presStyleLbl="fgImgPlace1" presStyleIdx="3" presStyleCnt="5" custScaleX="8031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1734E23-F973-4CBC-97E0-FC3D4B883C62}" type="pres">
      <dgm:prSet presAssocID="{99422D7E-25FF-4399-B24A-B2083C3939F6}" presName="text" presStyleLbl="node1" presStyleIdx="3" presStyleCnt="5">
        <dgm:presLayoutVars>
          <dgm:bulletEnabled val="1"/>
        </dgm:presLayoutVars>
      </dgm:prSet>
      <dgm:spPr/>
    </dgm:pt>
    <dgm:pt modelId="{6AB285B1-178E-435B-A1FB-7F6AE97E73BD}" type="pres">
      <dgm:prSet presAssocID="{14006475-B672-44EB-BA74-7659D77E8488}" presName="spacer" presStyleCnt="0"/>
      <dgm:spPr/>
    </dgm:pt>
    <dgm:pt modelId="{2D549C35-E805-4EF8-8EF7-DCF52DAB8442}" type="pres">
      <dgm:prSet presAssocID="{74E47AA3-3A56-4446-9556-F3112A8667E9}" presName="comp" presStyleCnt="0"/>
      <dgm:spPr/>
    </dgm:pt>
    <dgm:pt modelId="{D4E90D2E-053B-4523-9106-213951D866FE}" type="pres">
      <dgm:prSet presAssocID="{74E47AA3-3A56-4446-9556-F3112A8667E9}" presName="box" presStyleLbl="node1" presStyleIdx="4" presStyleCnt="5"/>
      <dgm:spPr/>
    </dgm:pt>
    <dgm:pt modelId="{03C038E5-FDB3-4EE2-9FB3-E7F4CA6A7FA8}" type="pres">
      <dgm:prSet presAssocID="{74E47AA3-3A56-4446-9556-F3112A8667E9}" presName="img" presStyleLbl="fgImgPlace1" presStyleIdx="4" presStyleCnt="5" custScaleX="70541"/>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C050419-212C-4676-BFF6-081FFEA0FA62}" type="pres">
      <dgm:prSet presAssocID="{74E47AA3-3A56-4446-9556-F3112A8667E9}" presName="text" presStyleLbl="node1" presStyleIdx="4" presStyleCnt="5">
        <dgm:presLayoutVars>
          <dgm:bulletEnabled val="1"/>
        </dgm:presLayoutVars>
      </dgm:prSet>
      <dgm:spPr/>
    </dgm:pt>
  </dgm:ptLst>
  <dgm:cxnLst>
    <dgm:cxn modelId="{8D0DF92A-EADE-40C4-B29F-B33AC755AFD7}" srcId="{1F09B5F3-B397-43F5-9A71-35AA5F0113A4}" destId="{99422D7E-25FF-4399-B24A-B2083C3939F6}" srcOrd="3" destOrd="0" parTransId="{72AEF5F4-96E9-456F-BEDF-13074EDAE643}" sibTransId="{14006475-B672-44EB-BA74-7659D77E8488}"/>
    <dgm:cxn modelId="{0F3D3E36-BDA3-419F-95D5-8662D635EB88}" srcId="{1F09B5F3-B397-43F5-9A71-35AA5F0113A4}" destId="{B78C55B6-D5A1-42D5-9A53-6471E2B3284F}" srcOrd="2" destOrd="0" parTransId="{D033B5CF-2FCA-4890-ACAB-2836E5FB4650}" sibTransId="{3141E159-857C-4BC6-A7D0-16913F262CE5}"/>
    <dgm:cxn modelId="{B79D8640-6EBB-44AF-AB24-6A1556F387EC}" type="presOf" srcId="{56BD7E92-372D-4DB8-A237-719BD6DF842B}" destId="{C8D3F155-F7A3-41CC-8A7C-35ADC439CA8B}" srcOrd="1" destOrd="0" presId="urn:microsoft.com/office/officeart/2005/8/layout/vList4"/>
    <dgm:cxn modelId="{089DE461-8303-40EA-81DB-4698D75253D8}" type="presOf" srcId="{B78C55B6-D5A1-42D5-9A53-6471E2B3284F}" destId="{93E9EDF7-CE0F-45A7-8D02-C41622961BD7}" srcOrd="1" destOrd="0" presId="urn:microsoft.com/office/officeart/2005/8/layout/vList4"/>
    <dgm:cxn modelId="{25696748-51B4-4E03-81C7-5D9A0904CF73}" type="presOf" srcId="{1F09B5F3-B397-43F5-9A71-35AA5F0113A4}" destId="{2024FBA4-8E42-4AB0-816F-C5135FD889EF}" srcOrd="0" destOrd="0" presId="urn:microsoft.com/office/officeart/2005/8/layout/vList4"/>
    <dgm:cxn modelId="{35EC9173-D7A3-4713-944C-A6500101FC71}" type="presOf" srcId="{74E47AA3-3A56-4446-9556-F3112A8667E9}" destId="{5C050419-212C-4676-BFF6-081FFEA0FA62}" srcOrd="1" destOrd="0" presId="urn:microsoft.com/office/officeart/2005/8/layout/vList4"/>
    <dgm:cxn modelId="{68050578-D66E-4316-9C4D-5079553E8E56}" type="presOf" srcId="{2ABF79D0-60B4-4837-BBAE-0AC1B8E91A99}" destId="{D055287A-7D2C-47A0-84A6-0E69C2A449A7}" srcOrd="0" destOrd="0" presId="urn:microsoft.com/office/officeart/2005/8/layout/vList4"/>
    <dgm:cxn modelId="{31677C80-E47A-4EEB-A222-8087493320A1}" srcId="{1F09B5F3-B397-43F5-9A71-35AA5F0113A4}" destId="{2ABF79D0-60B4-4837-BBAE-0AC1B8E91A99}" srcOrd="1" destOrd="0" parTransId="{B78C1285-992A-4BD3-9B9D-D33DEA7E409C}" sibTransId="{7FC68578-D9E0-47F4-B86B-728CA27B744B}"/>
    <dgm:cxn modelId="{8210DD89-0378-42EA-8198-9DA126335388}" type="presOf" srcId="{B78C55B6-D5A1-42D5-9A53-6471E2B3284F}" destId="{CE8D32F1-BD8B-4571-9631-5883EC8A741D}" srcOrd="0" destOrd="0" presId="urn:microsoft.com/office/officeart/2005/8/layout/vList4"/>
    <dgm:cxn modelId="{272A5CBA-0849-4A3C-B6BD-007414F387EC}" type="presOf" srcId="{56BD7E92-372D-4DB8-A237-719BD6DF842B}" destId="{03E7C310-23A2-4764-BC17-489C504EABD0}" srcOrd="0" destOrd="0" presId="urn:microsoft.com/office/officeart/2005/8/layout/vList4"/>
    <dgm:cxn modelId="{7D72E3CF-7B0A-4044-9B39-1152FDE31A03}" type="presOf" srcId="{99422D7E-25FF-4399-B24A-B2083C3939F6}" destId="{71734E23-F973-4CBC-97E0-FC3D4B883C62}" srcOrd="1" destOrd="0" presId="urn:microsoft.com/office/officeart/2005/8/layout/vList4"/>
    <dgm:cxn modelId="{FB00C7EB-E19F-4099-8075-F5AFE3884230}" type="presOf" srcId="{2ABF79D0-60B4-4837-BBAE-0AC1B8E91A99}" destId="{3645E71F-CC67-4698-A334-12EDC2344CC3}" srcOrd="1" destOrd="0" presId="urn:microsoft.com/office/officeart/2005/8/layout/vList4"/>
    <dgm:cxn modelId="{E65541F4-7A58-45AC-8E47-FAD8FC83B0E7}" type="presOf" srcId="{99422D7E-25FF-4399-B24A-B2083C3939F6}" destId="{735E22C5-AD49-4619-A52C-9CC8D0BB4416}" srcOrd="0" destOrd="0" presId="urn:microsoft.com/office/officeart/2005/8/layout/vList4"/>
    <dgm:cxn modelId="{93182CF6-431F-497E-812E-AAA2AD7FFDC5}" type="presOf" srcId="{74E47AA3-3A56-4446-9556-F3112A8667E9}" destId="{D4E90D2E-053B-4523-9106-213951D866FE}" srcOrd="0" destOrd="0" presId="urn:microsoft.com/office/officeart/2005/8/layout/vList4"/>
    <dgm:cxn modelId="{BB4C80F6-5B38-4B30-BD06-FAA2F107E05E}" srcId="{1F09B5F3-B397-43F5-9A71-35AA5F0113A4}" destId="{56BD7E92-372D-4DB8-A237-719BD6DF842B}" srcOrd="0" destOrd="0" parTransId="{45D80172-77ED-4D55-954C-2DC673209214}" sibTransId="{4C85F0B8-D8F1-4A80-9E79-97BD8C417FC3}"/>
    <dgm:cxn modelId="{207878FB-E548-465D-9EAD-2BD1BBC8B301}" srcId="{1F09B5F3-B397-43F5-9A71-35AA5F0113A4}" destId="{74E47AA3-3A56-4446-9556-F3112A8667E9}" srcOrd="4" destOrd="0" parTransId="{08AC35A1-AEA4-4E62-84E3-9B6A3F5DD578}" sibTransId="{0FCFD053-8AF2-40C8-AF88-D0456FEB1D4F}"/>
    <dgm:cxn modelId="{4AAECE68-9D29-48FD-B9E3-CFC1B5078897}" type="presParOf" srcId="{2024FBA4-8E42-4AB0-816F-C5135FD889EF}" destId="{A254414C-8DA8-4261-8E22-57A4BA981E4F}" srcOrd="0" destOrd="0" presId="urn:microsoft.com/office/officeart/2005/8/layout/vList4"/>
    <dgm:cxn modelId="{0E1A745B-50E0-40E6-97A2-874802991C3D}" type="presParOf" srcId="{A254414C-8DA8-4261-8E22-57A4BA981E4F}" destId="{03E7C310-23A2-4764-BC17-489C504EABD0}" srcOrd="0" destOrd="0" presId="urn:microsoft.com/office/officeart/2005/8/layout/vList4"/>
    <dgm:cxn modelId="{04F3BF2E-FC37-4808-95B1-488E827B1E7B}" type="presParOf" srcId="{A254414C-8DA8-4261-8E22-57A4BA981E4F}" destId="{48A98FD4-57C9-446D-B748-4CB5735A5653}" srcOrd="1" destOrd="0" presId="urn:microsoft.com/office/officeart/2005/8/layout/vList4"/>
    <dgm:cxn modelId="{1470EFAC-A61E-414B-A9D0-1C475587C740}" type="presParOf" srcId="{A254414C-8DA8-4261-8E22-57A4BA981E4F}" destId="{C8D3F155-F7A3-41CC-8A7C-35ADC439CA8B}" srcOrd="2" destOrd="0" presId="urn:microsoft.com/office/officeart/2005/8/layout/vList4"/>
    <dgm:cxn modelId="{A3985989-1A01-4231-8151-5AEFC8456BED}" type="presParOf" srcId="{2024FBA4-8E42-4AB0-816F-C5135FD889EF}" destId="{CE816980-3A09-4301-A99F-C00B92EFE7E7}" srcOrd="1" destOrd="0" presId="urn:microsoft.com/office/officeart/2005/8/layout/vList4"/>
    <dgm:cxn modelId="{1BD63B78-EA4B-4116-B56C-A17EC5567240}" type="presParOf" srcId="{2024FBA4-8E42-4AB0-816F-C5135FD889EF}" destId="{0CAEC82A-151A-41AC-8838-9CE8EBEB6D30}" srcOrd="2" destOrd="0" presId="urn:microsoft.com/office/officeart/2005/8/layout/vList4"/>
    <dgm:cxn modelId="{296A92E0-561A-402A-A979-DF3679F2E9A3}" type="presParOf" srcId="{0CAEC82A-151A-41AC-8838-9CE8EBEB6D30}" destId="{D055287A-7D2C-47A0-84A6-0E69C2A449A7}" srcOrd="0" destOrd="0" presId="urn:microsoft.com/office/officeart/2005/8/layout/vList4"/>
    <dgm:cxn modelId="{4DB2D35D-0F88-4CF9-A338-6DC0E1031E49}" type="presParOf" srcId="{0CAEC82A-151A-41AC-8838-9CE8EBEB6D30}" destId="{AFA6C5C2-762E-4BCC-87D7-2E231C99B9B7}" srcOrd="1" destOrd="0" presId="urn:microsoft.com/office/officeart/2005/8/layout/vList4"/>
    <dgm:cxn modelId="{7EAE92BC-DE8C-4F0B-AFCD-9AC761D1F81F}" type="presParOf" srcId="{0CAEC82A-151A-41AC-8838-9CE8EBEB6D30}" destId="{3645E71F-CC67-4698-A334-12EDC2344CC3}" srcOrd="2" destOrd="0" presId="urn:microsoft.com/office/officeart/2005/8/layout/vList4"/>
    <dgm:cxn modelId="{5F8AAD84-B183-457F-92D8-3FFA8E0DA545}" type="presParOf" srcId="{2024FBA4-8E42-4AB0-816F-C5135FD889EF}" destId="{11A2854D-D4C9-4837-AD0A-065278B70DDC}" srcOrd="3" destOrd="0" presId="urn:microsoft.com/office/officeart/2005/8/layout/vList4"/>
    <dgm:cxn modelId="{1A3DC93B-0028-41FC-9F80-9D91A64C972E}" type="presParOf" srcId="{2024FBA4-8E42-4AB0-816F-C5135FD889EF}" destId="{1955C195-83EC-457F-B82F-AE62BA6123C8}" srcOrd="4" destOrd="0" presId="urn:microsoft.com/office/officeart/2005/8/layout/vList4"/>
    <dgm:cxn modelId="{68D7C240-67B3-4B79-AD8F-4AB74CA34521}" type="presParOf" srcId="{1955C195-83EC-457F-B82F-AE62BA6123C8}" destId="{CE8D32F1-BD8B-4571-9631-5883EC8A741D}" srcOrd="0" destOrd="0" presId="urn:microsoft.com/office/officeart/2005/8/layout/vList4"/>
    <dgm:cxn modelId="{A6BD7F08-4C3B-43DF-BCE7-537B98F4D387}" type="presParOf" srcId="{1955C195-83EC-457F-B82F-AE62BA6123C8}" destId="{D53970D4-80F5-42CE-8F1F-1E11BA4B1CA9}" srcOrd="1" destOrd="0" presId="urn:microsoft.com/office/officeart/2005/8/layout/vList4"/>
    <dgm:cxn modelId="{991065BA-BC86-4042-B223-682D4125D8FD}" type="presParOf" srcId="{1955C195-83EC-457F-B82F-AE62BA6123C8}" destId="{93E9EDF7-CE0F-45A7-8D02-C41622961BD7}" srcOrd="2" destOrd="0" presId="urn:microsoft.com/office/officeart/2005/8/layout/vList4"/>
    <dgm:cxn modelId="{94DF2924-C7EA-474F-A2F5-A7EDE5301E8F}" type="presParOf" srcId="{2024FBA4-8E42-4AB0-816F-C5135FD889EF}" destId="{F41A103A-C36D-4C9D-8929-2F798C5BBBD3}" srcOrd="5" destOrd="0" presId="urn:microsoft.com/office/officeart/2005/8/layout/vList4"/>
    <dgm:cxn modelId="{888D6870-CE1F-4F95-A670-062A927DB012}" type="presParOf" srcId="{2024FBA4-8E42-4AB0-816F-C5135FD889EF}" destId="{936C0D6D-C8D8-47D3-A64F-8BF1712C24C4}" srcOrd="6" destOrd="0" presId="urn:microsoft.com/office/officeart/2005/8/layout/vList4"/>
    <dgm:cxn modelId="{1B672465-02B1-4F81-A77B-1EEF8DB276BB}" type="presParOf" srcId="{936C0D6D-C8D8-47D3-A64F-8BF1712C24C4}" destId="{735E22C5-AD49-4619-A52C-9CC8D0BB4416}" srcOrd="0" destOrd="0" presId="urn:microsoft.com/office/officeart/2005/8/layout/vList4"/>
    <dgm:cxn modelId="{9B0B5CD5-6B0D-441F-B823-31841E596344}" type="presParOf" srcId="{936C0D6D-C8D8-47D3-A64F-8BF1712C24C4}" destId="{E261F80D-0EF7-4CCA-9DBF-1510FAF95991}" srcOrd="1" destOrd="0" presId="urn:microsoft.com/office/officeart/2005/8/layout/vList4"/>
    <dgm:cxn modelId="{0556481A-8562-490C-863E-9049FE03E1D2}" type="presParOf" srcId="{936C0D6D-C8D8-47D3-A64F-8BF1712C24C4}" destId="{71734E23-F973-4CBC-97E0-FC3D4B883C62}" srcOrd="2" destOrd="0" presId="urn:microsoft.com/office/officeart/2005/8/layout/vList4"/>
    <dgm:cxn modelId="{743D883D-1472-49C2-9608-CD357DF68956}" type="presParOf" srcId="{2024FBA4-8E42-4AB0-816F-C5135FD889EF}" destId="{6AB285B1-178E-435B-A1FB-7F6AE97E73BD}" srcOrd="7" destOrd="0" presId="urn:microsoft.com/office/officeart/2005/8/layout/vList4"/>
    <dgm:cxn modelId="{DE1C5BC8-4298-4F0E-BBC0-37CDC0685D5E}" type="presParOf" srcId="{2024FBA4-8E42-4AB0-816F-C5135FD889EF}" destId="{2D549C35-E805-4EF8-8EF7-DCF52DAB8442}" srcOrd="8" destOrd="0" presId="urn:microsoft.com/office/officeart/2005/8/layout/vList4"/>
    <dgm:cxn modelId="{2E466F47-C5D8-4CB8-B039-D997C9FDB6D4}" type="presParOf" srcId="{2D549C35-E805-4EF8-8EF7-DCF52DAB8442}" destId="{D4E90D2E-053B-4523-9106-213951D866FE}" srcOrd="0" destOrd="0" presId="urn:microsoft.com/office/officeart/2005/8/layout/vList4"/>
    <dgm:cxn modelId="{10BD8FDA-F1C4-4DEE-9A88-EEAE253F9391}" type="presParOf" srcId="{2D549C35-E805-4EF8-8EF7-DCF52DAB8442}" destId="{03C038E5-FDB3-4EE2-9FB3-E7F4CA6A7FA8}" srcOrd="1" destOrd="0" presId="urn:microsoft.com/office/officeart/2005/8/layout/vList4"/>
    <dgm:cxn modelId="{B60CEEA6-7EC9-44E4-B27A-C093541A7281}" type="presParOf" srcId="{2D549C35-E805-4EF8-8EF7-DCF52DAB8442}" destId="{5C050419-212C-4676-BFF6-081FFEA0FA6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32211-F596-4584-9EEE-A1F0DD6F29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E79983C-91AF-4D09-B7EF-D71C2773D082}">
      <dgm:prSet phldrT="[Text]" phldr="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5060CD90-EA42-47A4-AB9F-AFFED2AFA06C}" type="parTrans" cxnId="{368CB06B-9285-4CBA-B2E4-BDBFE8B62AD2}">
      <dgm:prSet/>
      <dgm:spPr/>
      <dgm:t>
        <a:bodyPr/>
        <a:lstStyle/>
        <a:p>
          <a:endParaRPr lang="en-US"/>
        </a:p>
      </dgm:t>
    </dgm:pt>
    <dgm:pt modelId="{3C733EA4-30CC-421D-826D-1BA192D541C9}" type="sibTrans" cxnId="{368CB06B-9285-4CBA-B2E4-BDBFE8B62AD2}">
      <dgm:prSet/>
      <dgm:spPr/>
      <dgm:t>
        <a:bodyPr/>
        <a:lstStyle/>
        <a:p>
          <a:endParaRPr lang="en-US"/>
        </a:p>
      </dgm:t>
    </dgm:pt>
    <dgm:pt modelId="{89BB8922-65F6-403B-B89E-724E576D0A3A}">
      <dgm:prSet phldrT="[Text]"/>
      <dgm:spPr/>
      <dgm:t>
        <a:bodyPr/>
        <a:lstStyle/>
        <a:p>
          <a:r>
            <a:rPr lang="en-US" dirty="0"/>
            <a:t>Select 3 episodes, including Substance Use Disorder (SUD).</a:t>
          </a:r>
        </a:p>
      </dgm:t>
    </dgm:pt>
    <dgm:pt modelId="{8E05F7F0-E3C4-4E4D-818B-0836FB6CA350}" type="parTrans" cxnId="{B65EA1FD-41A9-45D4-9104-A0C215FC7395}">
      <dgm:prSet/>
      <dgm:spPr/>
      <dgm:t>
        <a:bodyPr/>
        <a:lstStyle/>
        <a:p>
          <a:endParaRPr lang="en-US"/>
        </a:p>
      </dgm:t>
    </dgm:pt>
    <dgm:pt modelId="{B209957F-04D2-47AA-B431-93114295636B}" type="sibTrans" cxnId="{B65EA1FD-41A9-45D4-9104-A0C215FC7395}">
      <dgm:prSet/>
      <dgm:spPr/>
      <dgm:t>
        <a:bodyPr/>
        <a:lstStyle/>
        <a:p>
          <a:endParaRPr lang="en-US"/>
        </a:p>
      </dgm:t>
    </dgm:pt>
    <dgm:pt modelId="{28E62007-4C97-4D4E-AAE5-C8BB09F40BFE}">
      <dgm:prSet phldrT="[Text]" phldr="1"/>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dirty="0"/>
        </a:p>
      </dgm:t>
    </dgm:pt>
    <dgm:pt modelId="{AAE9D3F2-2015-46DD-B76F-2A72ED896049}" type="parTrans" cxnId="{3F4DF021-5BB0-4C49-A86F-14F3CD2360FE}">
      <dgm:prSet/>
      <dgm:spPr/>
      <dgm:t>
        <a:bodyPr/>
        <a:lstStyle/>
        <a:p>
          <a:endParaRPr lang="en-US"/>
        </a:p>
      </dgm:t>
    </dgm:pt>
    <dgm:pt modelId="{92D062DE-02ED-43A2-B27A-85C9D0618D27}" type="sibTrans" cxnId="{3F4DF021-5BB0-4C49-A86F-14F3CD2360FE}">
      <dgm:prSet/>
      <dgm:spPr/>
      <dgm:t>
        <a:bodyPr/>
        <a:lstStyle/>
        <a:p>
          <a:endParaRPr lang="en-US"/>
        </a:p>
      </dgm:t>
    </dgm:pt>
    <dgm:pt modelId="{6AAB2533-0E9D-4A63-81C9-D6A45F1BF6A5}">
      <dgm:prSet phldrT="[Text]"/>
      <dgm:spPr/>
      <dgm:t>
        <a:bodyPr/>
        <a:lstStyle/>
        <a:p>
          <a:r>
            <a:rPr lang="en-US" dirty="0"/>
            <a:t>Write a work plan where each of the top PAC episodes are reviewed, analyzed, and compared to the Colorado population as well as nationally recognized research.</a:t>
          </a:r>
        </a:p>
      </dgm:t>
    </dgm:pt>
    <dgm:pt modelId="{909F0E50-DCD3-4380-BE5F-75DE25C21C6F}" type="parTrans" cxnId="{A443D63D-EC21-4203-98CA-7D4218E5A6D8}">
      <dgm:prSet/>
      <dgm:spPr/>
      <dgm:t>
        <a:bodyPr/>
        <a:lstStyle/>
        <a:p>
          <a:endParaRPr lang="en-US"/>
        </a:p>
      </dgm:t>
    </dgm:pt>
    <dgm:pt modelId="{7511E87E-9686-4C07-A0FB-A053DDF056BB}" type="sibTrans" cxnId="{A443D63D-EC21-4203-98CA-7D4218E5A6D8}">
      <dgm:prSet/>
      <dgm:spPr/>
      <dgm:t>
        <a:bodyPr/>
        <a:lstStyle/>
        <a:p>
          <a:endParaRPr lang="en-US"/>
        </a:p>
      </dgm:t>
    </dgm:pt>
    <dgm:pt modelId="{1EB14F5A-9B63-4B54-8114-57BA055E01BA}">
      <dgm:prSet phldrT="[Text]" phldr="1"/>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dirty="0"/>
        </a:p>
      </dgm:t>
    </dgm:pt>
    <dgm:pt modelId="{D0161B32-4CD1-4790-B1BE-8BC9CCAF46A2}" type="parTrans" cxnId="{2957B85B-6A39-4004-A15E-8CA771DFBF1D}">
      <dgm:prSet/>
      <dgm:spPr/>
      <dgm:t>
        <a:bodyPr/>
        <a:lstStyle/>
        <a:p>
          <a:endParaRPr lang="en-US"/>
        </a:p>
      </dgm:t>
    </dgm:pt>
    <dgm:pt modelId="{0D03703B-06D1-4148-848B-1CC725D44365}" type="sibTrans" cxnId="{2957B85B-6A39-4004-A15E-8CA771DFBF1D}">
      <dgm:prSet/>
      <dgm:spPr/>
      <dgm:t>
        <a:bodyPr/>
        <a:lstStyle/>
        <a:p>
          <a:endParaRPr lang="en-US"/>
        </a:p>
      </dgm:t>
    </dgm:pt>
    <dgm:pt modelId="{95DBCCF0-4175-4813-996C-1B4CC17127F2}">
      <dgm:prSet phldrT="[Text]"/>
      <dgm:spPr/>
      <dgm:t>
        <a:bodyPr/>
        <a:lstStyle/>
        <a:p>
          <a:r>
            <a:rPr lang="en-US" dirty="0"/>
            <a:t>Estimate the return on investment (ROI)</a:t>
          </a:r>
        </a:p>
      </dgm:t>
    </dgm:pt>
    <dgm:pt modelId="{313FAAC5-6183-4A21-AF62-D45C8307398E}" type="parTrans" cxnId="{68092A22-D01D-4FEE-A63D-264188DB2B20}">
      <dgm:prSet/>
      <dgm:spPr/>
      <dgm:t>
        <a:bodyPr/>
        <a:lstStyle/>
        <a:p>
          <a:endParaRPr lang="en-US"/>
        </a:p>
      </dgm:t>
    </dgm:pt>
    <dgm:pt modelId="{DEECC656-9C47-476D-A45C-ADA07893B8B2}" type="sibTrans" cxnId="{68092A22-D01D-4FEE-A63D-264188DB2B20}">
      <dgm:prSet/>
      <dgm:spPr/>
      <dgm:t>
        <a:bodyPr/>
        <a:lstStyle/>
        <a:p>
          <a:endParaRPr lang="en-US"/>
        </a:p>
      </dgm:t>
    </dgm:pt>
    <dgm:pt modelId="{07E51AD4-92C7-43AC-ACC4-CE1EE1FE636F}">
      <dgm:prSet/>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A8378A08-B815-487E-8819-802AC15B8AF9}" type="parTrans" cxnId="{4930502B-94B6-4DEB-B381-6C2C620589E4}">
      <dgm:prSet/>
      <dgm:spPr/>
      <dgm:t>
        <a:bodyPr/>
        <a:lstStyle/>
        <a:p>
          <a:endParaRPr lang="en-US"/>
        </a:p>
      </dgm:t>
    </dgm:pt>
    <dgm:pt modelId="{7BF92813-8B3C-4BA1-963C-6469D7B2DEC0}" type="sibTrans" cxnId="{4930502B-94B6-4DEB-B381-6C2C620589E4}">
      <dgm:prSet/>
      <dgm:spPr/>
      <dgm:t>
        <a:bodyPr/>
        <a:lstStyle/>
        <a:p>
          <a:endParaRPr lang="en-US"/>
        </a:p>
      </dgm:t>
    </dgm:pt>
    <dgm:pt modelId="{7A77F627-0E74-4A1E-B392-3C61A5B04A6E}">
      <dgm:prSet/>
      <dgm:spPr/>
      <dgm:t>
        <a:bodyPr/>
        <a:lstStyle/>
        <a:p>
          <a:r>
            <a:rPr lang="en-US" dirty="0"/>
            <a:t>Create a timeline with key milestones to address PAC.</a:t>
          </a:r>
        </a:p>
      </dgm:t>
    </dgm:pt>
    <dgm:pt modelId="{82B3A8A7-5376-417A-818A-7708C5CA0984}" type="parTrans" cxnId="{F65F8E08-FDAD-4A40-8CD4-9BC027B69B52}">
      <dgm:prSet/>
      <dgm:spPr/>
      <dgm:t>
        <a:bodyPr/>
        <a:lstStyle/>
        <a:p>
          <a:endParaRPr lang="en-US"/>
        </a:p>
      </dgm:t>
    </dgm:pt>
    <dgm:pt modelId="{14E2AC5A-6348-4BB4-A290-283953A6AF90}" type="sibTrans" cxnId="{F65F8E08-FDAD-4A40-8CD4-9BC027B69B52}">
      <dgm:prSet/>
      <dgm:spPr/>
      <dgm:t>
        <a:bodyPr/>
        <a:lstStyle/>
        <a:p>
          <a:endParaRPr lang="en-US"/>
        </a:p>
      </dgm:t>
    </dgm:pt>
    <dgm:pt modelId="{7E2C65F8-761C-4044-AB55-60946D0138B5}" type="pres">
      <dgm:prSet presAssocID="{78E32211-F596-4584-9EEE-A1F0DD6F2937}" presName="linearFlow" presStyleCnt="0">
        <dgm:presLayoutVars>
          <dgm:dir/>
          <dgm:animLvl val="lvl"/>
          <dgm:resizeHandles val="exact"/>
        </dgm:presLayoutVars>
      </dgm:prSet>
      <dgm:spPr/>
    </dgm:pt>
    <dgm:pt modelId="{B4115D83-F22D-4E9C-A3D7-4EDE709F5024}" type="pres">
      <dgm:prSet presAssocID="{6E79983C-91AF-4D09-B7EF-D71C2773D082}" presName="composite" presStyleCnt="0"/>
      <dgm:spPr/>
    </dgm:pt>
    <dgm:pt modelId="{ADF24DB3-BF22-41BB-9325-05F3742CDEB0}" type="pres">
      <dgm:prSet presAssocID="{6E79983C-91AF-4D09-B7EF-D71C2773D082}" presName="parentText" presStyleLbl="alignNode1" presStyleIdx="0" presStyleCnt="4" custScaleX="47091" custScaleY="40225" custLinFactNeighborX="24646" custLinFactNeighborY="-5338">
        <dgm:presLayoutVars>
          <dgm:chMax val="1"/>
          <dgm:bulletEnabled val="1"/>
        </dgm:presLayoutVars>
      </dgm:prSet>
      <dgm:spPr>
        <a:prstGeom prst="flowChartAlternateProcess">
          <a:avLst/>
        </a:prstGeom>
      </dgm:spPr>
    </dgm:pt>
    <dgm:pt modelId="{B7B3CD2F-2153-44E0-A737-9873CB801B07}" type="pres">
      <dgm:prSet presAssocID="{6E79983C-91AF-4D09-B7EF-D71C2773D082}" presName="descendantText" presStyleLbl="alignAcc1" presStyleIdx="0" presStyleCnt="4" custLinFactNeighborX="0" custLinFactNeighborY="-25942">
        <dgm:presLayoutVars>
          <dgm:bulletEnabled val="1"/>
        </dgm:presLayoutVars>
      </dgm:prSet>
      <dgm:spPr/>
    </dgm:pt>
    <dgm:pt modelId="{5A4310D0-C48A-4068-947E-4EF4382E64C7}" type="pres">
      <dgm:prSet presAssocID="{3C733EA4-30CC-421D-826D-1BA192D541C9}" presName="sp" presStyleCnt="0"/>
      <dgm:spPr/>
    </dgm:pt>
    <dgm:pt modelId="{3264CEC0-41BC-402A-8D0B-4B763D026809}" type="pres">
      <dgm:prSet presAssocID="{28E62007-4C97-4D4E-AAE5-C8BB09F40BFE}" presName="composite" presStyleCnt="0"/>
      <dgm:spPr/>
    </dgm:pt>
    <dgm:pt modelId="{F76E20FF-6BEE-47FB-ABB9-5711C67945AD}" type="pres">
      <dgm:prSet presAssocID="{28E62007-4C97-4D4E-AAE5-C8BB09F40BFE}" presName="parentText" presStyleLbl="alignNode1" presStyleIdx="1" presStyleCnt="4" custScaleX="53713" custScaleY="53313" custLinFactNeighborX="23220" custLinFactNeighborY="1336">
        <dgm:presLayoutVars>
          <dgm:chMax val="1"/>
          <dgm:bulletEnabled val="1"/>
        </dgm:presLayoutVars>
      </dgm:prSet>
      <dgm:spPr>
        <a:prstGeom prst="flowChartAlternateProcess">
          <a:avLst/>
        </a:prstGeom>
      </dgm:spPr>
    </dgm:pt>
    <dgm:pt modelId="{DB4E74ED-8F5B-4AEA-8D8F-C04CA9427704}" type="pres">
      <dgm:prSet presAssocID="{28E62007-4C97-4D4E-AAE5-C8BB09F40BFE}" presName="descendantText" presStyleLbl="alignAcc1" presStyleIdx="1" presStyleCnt="4" custLinFactNeighborY="-11150">
        <dgm:presLayoutVars>
          <dgm:bulletEnabled val="1"/>
        </dgm:presLayoutVars>
      </dgm:prSet>
      <dgm:spPr/>
    </dgm:pt>
    <dgm:pt modelId="{48652CB9-36EA-4446-9C78-41BAF42EE32D}" type="pres">
      <dgm:prSet presAssocID="{92D062DE-02ED-43A2-B27A-85C9D0618D27}" presName="sp" presStyleCnt="0"/>
      <dgm:spPr/>
    </dgm:pt>
    <dgm:pt modelId="{03B36553-B335-43A3-BD13-ACF0A0C7B68E}" type="pres">
      <dgm:prSet presAssocID="{1EB14F5A-9B63-4B54-8114-57BA055E01BA}" presName="composite" presStyleCnt="0"/>
      <dgm:spPr/>
    </dgm:pt>
    <dgm:pt modelId="{70AB10B9-DC7E-482C-88A8-A9C762D232F5}" type="pres">
      <dgm:prSet presAssocID="{1EB14F5A-9B63-4B54-8114-57BA055E01BA}" presName="parentText" presStyleLbl="alignNode1" presStyleIdx="2" presStyleCnt="4" custScaleX="54489" custScaleY="57080" custLinFactNeighborX="23263" custLinFactNeighborY="13570">
        <dgm:presLayoutVars>
          <dgm:chMax val="1"/>
          <dgm:bulletEnabled val="1"/>
        </dgm:presLayoutVars>
      </dgm:prSet>
      <dgm:spPr>
        <a:prstGeom prst="flowChartAlternateProcess">
          <a:avLst/>
        </a:prstGeom>
      </dgm:spPr>
    </dgm:pt>
    <dgm:pt modelId="{289D0ACE-0370-4AD6-A64A-EC6B0DAD2742}" type="pres">
      <dgm:prSet presAssocID="{1EB14F5A-9B63-4B54-8114-57BA055E01BA}" presName="descendantText" presStyleLbl="alignAcc1" presStyleIdx="2" presStyleCnt="4" custLinFactNeighborY="6440">
        <dgm:presLayoutVars>
          <dgm:bulletEnabled val="1"/>
        </dgm:presLayoutVars>
      </dgm:prSet>
      <dgm:spPr/>
    </dgm:pt>
    <dgm:pt modelId="{C47B4BA4-FEE8-441F-A845-3EF7FEBB160C}" type="pres">
      <dgm:prSet presAssocID="{0D03703B-06D1-4148-848B-1CC725D44365}" presName="sp" presStyleCnt="0"/>
      <dgm:spPr/>
    </dgm:pt>
    <dgm:pt modelId="{7C55A648-E235-40DE-B361-23EDDB5F578C}" type="pres">
      <dgm:prSet presAssocID="{07E51AD4-92C7-43AC-ACC4-CE1EE1FE636F}" presName="composite" presStyleCnt="0"/>
      <dgm:spPr/>
    </dgm:pt>
    <dgm:pt modelId="{D91E8BA3-9579-4103-A21E-5C11E45FDECB}" type="pres">
      <dgm:prSet presAssocID="{07E51AD4-92C7-43AC-ACC4-CE1EE1FE636F}" presName="parentText" presStyleLbl="alignNode1" presStyleIdx="3" presStyleCnt="4" custScaleX="59033" custScaleY="48308" custLinFactNeighborX="22273" custLinFactNeighborY="30492">
        <dgm:presLayoutVars>
          <dgm:chMax val="1"/>
          <dgm:bulletEnabled val="1"/>
        </dgm:presLayoutVars>
      </dgm:prSet>
      <dgm:spPr>
        <a:prstGeom prst="flowChartAlternateProcess">
          <a:avLst/>
        </a:prstGeom>
      </dgm:spPr>
    </dgm:pt>
    <dgm:pt modelId="{12A30042-B154-4B09-9A91-B8F48CEFD64D}" type="pres">
      <dgm:prSet presAssocID="{07E51AD4-92C7-43AC-ACC4-CE1EE1FE636F}" presName="descendantText" presStyleLbl="alignAcc1" presStyleIdx="3" presStyleCnt="4" custLinFactNeighborY="22625">
        <dgm:presLayoutVars>
          <dgm:bulletEnabled val="1"/>
        </dgm:presLayoutVars>
      </dgm:prSet>
      <dgm:spPr/>
    </dgm:pt>
  </dgm:ptLst>
  <dgm:cxnLst>
    <dgm:cxn modelId="{355C4101-D144-437B-A7C1-F1BD4C344CF1}" type="presOf" srcId="{89BB8922-65F6-403B-B89E-724E576D0A3A}" destId="{B7B3CD2F-2153-44E0-A737-9873CB801B07}" srcOrd="0" destOrd="0" presId="urn:microsoft.com/office/officeart/2005/8/layout/chevron2"/>
    <dgm:cxn modelId="{F65F8E08-FDAD-4A40-8CD4-9BC027B69B52}" srcId="{07E51AD4-92C7-43AC-ACC4-CE1EE1FE636F}" destId="{7A77F627-0E74-4A1E-B392-3C61A5B04A6E}" srcOrd="0" destOrd="0" parTransId="{82B3A8A7-5376-417A-818A-7708C5CA0984}" sibTransId="{14E2AC5A-6348-4BB4-A290-283953A6AF90}"/>
    <dgm:cxn modelId="{3F4DF021-5BB0-4C49-A86F-14F3CD2360FE}" srcId="{78E32211-F596-4584-9EEE-A1F0DD6F2937}" destId="{28E62007-4C97-4D4E-AAE5-C8BB09F40BFE}" srcOrd="1" destOrd="0" parTransId="{AAE9D3F2-2015-46DD-B76F-2A72ED896049}" sibTransId="{92D062DE-02ED-43A2-B27A-85C9D0618D27}"/>
    <dgm:cxn modelId="{68092A22-D01D-4FEE-A63D-264188DB2B20}" srcId="{1EB14F5A-9B63-4B54-8114-57BA055E01BA}" destId="{95DBCCF0-4175-4813-996C-1B4CC17127F2}" srcOrd="0" destOrd="0" parTransId="{313FAAC5-6183-4A21-AF62-D45C8307398E}" sibTransId="{DEECC656-9C47-476D-A45C-ADA07893B8B2}"/>
    <dgm:cxn modelId="{4930502B-94B6-4DEB-B381-6C2C620589E4}" srcId="{78E32211-F596-4584-9EEE-A1F0DD6F2937}" destId="{07E51AD4-92C7-43AC-ACC4-CE1EE1FE636F}" srcOrd="3" destOrd="0" parTransId="{A8378A08-B815-487E-8819-802AC15B8AF9}" sibTransId="{7BF92813-8B3C-4BA1-963C-6469D7B2DEC0}"/>
    <dgm:cxn modelId="{86004E3D-5B4B-4010-ADF6-D54461F8DD39}" type="presOf" srcId="{1EB14F5A-9B63-4B54-8114-57BA055E01BA}" destId="{70AB10B9-DC7E-482C-88A8-A9C762D232F5}" srcOrd="0" destOrd="0" presId="urn:microsoft.com/office/officeart/2005/8/layout/chevron2"/>
    <dgm:cxn modelId="{A443D63D-EC21-4203-98CA-7D4218E5A6D8}" srcId="{28E62007-4C97-4D4E-AAE5-C8BB09F40BFE}" destId="{6AAB2533-0E9D-4A63-81C9-D6A45F1BF6A5}" srcOrd="0" destOrd="0" parTransId="{909F0E50-DCD3-4380-BE5F-75DE25C21C6F}" sibTransId="{7511E87E-9686-4C07-A0FB-A053DDF056BB}"/>
    <dgm:cxn modelId="{2957B85B-6A39-4004-A15E-8CA771DFBF1D}" srcId="{78E32211-F596-4584-9EEE-A1F0DD6F2937}" destId="{1EB14F5A-9B63-4B54-8114-57BA055E01BA}" srcOrd="2" destOrd="0" parTransId="{D0161B32-4CD1-4790-B1BE-8BC9CCAF46A2}" sibTransId="{0D03703B-06D1-4148-848B-1CC725D44365}"/>
    <dgm:cxn modelId="{B1D70262-3256-46D7-860B-A8A44D4CC243}" type="presOf" srcId="{78E32211-F596-4584-9EEE-A1F0DD6F2937}" destId="{7E2C65F8-761C-4044-AB55-60946D0138B5}" srcOrd="0" destOrd="0" presId="urn:microsoft.com/office/officeart/2005/8/layout/chevron2"/>
    <dgm:cxn modelId="{368CB06B-9285-4CBA-B2E4-BDBFE8B62AD2}" srcId="{78E32211-F596-4584-9EEE-A1F0DD6F2937}" destId="{6E79983C-91AF-4D09-B7EF-D71C2773D082}" srcOrd="0" destOrd="0" parTransId="{5060CD90-EA42-47A4-AB9F-AFFED2AFA06C}" sibTransId="{3C733EA4-30CC-421D-826D-1BA192D541C9}"/>
    <dgm:cxn modelId="{48AB1A74-FCD7-4B91-BB85-3E15C9F96B3D}" type="presOf" srcId="{6E79983C-91AF-4D09-B7EF-D71C2773D082}" destId="{ADF24DB3-BF22-41BB-9325-05F3742CDEB0}" srcOrd="0" destOrd="0" presId="urn:microsoft.com/office/officeart/2005/8/layout/chevron2"/>
    <dgm:cxn modelId="{A87DB559-7F09-4E42-B92F-14466EE5D8CD}" type="presOf" srcId="{28E62007-4C97-4D4E-AAE5-C8BB09F40BFE}" destId="{F76E20FF-6BEE-47FB-ABB9-5711C67945AD}" srcOrd="0" destOrd="0" presId="urn:microsoft.com/office/officeart/2005/8/layout/chevron2"/>
    <dgm:cxn modelId="{D20C5F7D-2CD9-4E64-9FCC-76DDEB8BD2AC}" type="presOf" srcId="{6AAB2533-0E9D-4A63-81C9-D6A45F1BF6A5}" destId="{DB4E74ED-8F5B-4AEA-8D8F-C04CA9427704}" srcOrd="0" destOrd="0" presId="urn:microsoft.com/office/officeart/2005/8/layout/chevron2"/>
    <dgm:cxn modelId="{79C57390-C87A-448B-9185-1EE9130E05F8}" type="presOf" srcId="{95DBCCF0-4175-4813-996C-1B4CC17127F2}" destId="{289D0ACE-0370-4AD6-A64A-EC6B0DAD2742}" srcOrd="0" destOrd="0" presId="urn:microsoft.com/office/officeart/2005/8/layout/chevron2"/>
    <dgm:cxn modelId="{D1B42197-2836-4846-A666-8415D938B7FB}" type="presOf" srcId="{7A77F627-0E74-4A1E-B392-3C61A5B04A6E}" destId="{12A30042-B154-4B09-9A91-B8F48CEFD64D}" srcOrd="0" destOrd="0" presId="urn:microsoft.com/office/officeart/2005/8/layout/chevron2"/>
    <dgm:cxn modelId="{52DFDBBC-1D3A-4C7A-8660-0FDA35120DC4}" type="presOf" srcId="{07E51AD4-92C7-43AC-ACC4-CE1EE1FE636F}" destId="{D91E8BA3-9579-4103-A21E-5C11E45FDECB}" srcOrd="0" destOrd="0" presId="urn:microsoft.com/office/officeart/2005/8/layout/chevron2"/>
    <dgm:cxn modelId="{B65EA1FD-41A9-45D4-9104-A0C215FC7395}" srcId="{6E79983C-91AF-4D09-B7EF-D71C2773D082}" destId="{89BB8922-65F6-403B-B89E-724E576D0A3A}" srcOrd="0" destOrd="0" parTransId="{8E05F7F0-E3C4-4E4D-818B-0836FB6CA350}" sibTransId="{B209957F-04D2-47AA-B431-93114295636B}"/>
    <dgm:cxn modelId="{476119F7-FF54-41A4-A400-02C173995F55}" type="presParOf" srcId="{7E2C65F8-761C-4044-AB55-60946D0138B5}" destId="{B4115D83-F22D-4E9C-A3D7-4EDE709F5024}" srcOrd="0" destOrd="0" presId="urn:microsoft.com/office/officeart/2005/8/layout/chevron2"/>
    <dgm:cxn modelId="{1ED5CFF7-1A33-4B1B-8687-2D518EAB4203}" type="presParOf" srcId="{B4115D83-F22D-4E9C-A3D7-4EDE709F5024}" destId="{ADF24DB3-BF22-41BB-9325-05F3742CDEB0}" srcOrd="0" destOrd="0" presId="urn:microsoft.com/office/officeart/2005/8/layout/chevron2"/>
    <dgm:cxn modelId="{90785AF2-D5A0-4D25-A38F-73B5534491F5}" type="presParOf" srcId="{B4115D83-F22D-4E9C-A3D7-4EDE709F5024}" destId="{B7B3CD2F-2153-44E0-A737-9873CB801B07}" srcOrd="1" destOrd="0" presId="urn:microsoft.com/office/officeart/2005/8/layout/chevron2"/>
    <dgm:cxn modelId="{DF94EFF4-3065-4ED6-9B26-8E9487FD8F0B}" type="presParOf" srcId="{7E2C65F8-761C-4044-AB55-60946D0138B5}" destId="{5A4310D0-C48A-4068-947E-4EF4382E64C7}" srcOrd="1" destOrd="0" presId="urn:microsoft.com/office/officeart/2005/8/layout/chevron2"/>
    <dgm:cxn modelId="{92CE2F29-E082-4AAD-AF31-CEC262BB910C}" type="presParOf" srcId="{7E2C65F8-761C-4044-AB55-60946D0138B5}" destId="{3264CEC0-41BC-402A-8D0B-4B763D026809}" srcOrd="2" destOrd="0" presId="urn:microsoft.com/office/officeart/2005/8/layout/chevron2"/>
    <dgm:cxn modelId="{7EB6D23C-F131-4060-AF3D-2AB43D64803A}" type="presParOf" srcId="{3264CEC0-41BC-402A-8D0B-4B763D026809}" destId="{F76E20FF-6BEE-47FB-ABB9-5711C67945AD}" srcOrd="0" destOrd="0" presId="urn:microsoft.com/office/officeart/2005/8/layout/chevron2"/>
    <dgm:cxn modelId="{63591A85-1EB0-45B8-843E-8C3AF652D404}" type="presParOf" srcId="{3264CEC0-41BC-402A-8D0B-4B763D026809}" destId="{DB4E74ED-8F5B-4AEA-8D8F-C04CA9427704}" srcOrd="1" destOrd="0" presId="urn:microsoft.com/office/officeart/2005/8/layout/chevron2"/>
    <dgm:cxn modelId="{88FB503B-E0D2-42F5-9E6D-9C73258DF3AE}" type="presParOf" srcId="{7E2C65F8-761C-4044-AB55-60946D0138B5}" destId="{48652CB9-36EA-4446-9C78-41BAF42EE32D}" srcOrd="3" destOrd="0" presId="urn:microsoft.com/office/officeart/2005/8/layout/chevron2"/>
    <dgm:cxn modelId="{1D5D6C39-F2A7-48B4-9EAC-97171D4CF084}" type="presParOf" srcId="{7E2C65F8-761C-4044-AB55-60946D0138B5}" destId="{03B36553-B335-43A3-BD13-ACF0A0C7B68E}" srcOrd="4" destOrd="0" presId="urn:microsoft.com/office/officeart/2005/8/layout/chevron2"/>
    <dgm:cxn modelId="{5EAB6C71-63BC-404F-AE4B-09E3B42006FF}" type="presParOf" srcId="{03B36553-B335-43A3-BD13-ACF0A0C7B68E}" destId="{70AB10B9-DC7E-482C-88A8-A9C762D232F5}" srcOrd="0" destOrd="0" presId="urn:microsoft.com/office/officeart/2005/8/layout/chevron2"/>
    <dgm:cxn modelId="{600A83D2-BB5C-4724-9C6F-578AFD85503D}" type="presParOf" srcId="{03B36553-B335-43A3-BD13-ACF0A0C7B68E}" destId="{289D0ACE-0370-4AD6-A64A-EC6B0DAD2742}" srcOrd="1" destOrd="0" presId="urn:microsoft.com/office/officeart/2005/8/layout/chevron2"/>
    <dgm:cxn modelId="{15AA1A52-323E-4EDE-8973-836606DFFBE9}" type="presParOf" srcId="{7E2C65F8-761C-4044-AB55-60946D0138B5}" destId="{C47B4BA4-FEE8-441F-A845-3EF7FEBB160C}" srcOrd="5" destOrd="0" presId="urn:microsoft.com/office/officeart/2005/8/layout/chevron2"/>
    <dgm:cxn modelId="{F3E2EA77-12C4-4F5C-AD13-83A988DBE067}" type="presParOf" srcId="{7E2C65F8-761C-4044-AB55-60946D0138B5}" destId="{7C55A648-E235-40DE-B361-23EDDB5F578C}" srcOrd="6" destOrd="0" presId="urn:microsoft.com/office/officeart/2005/8/layout/chevron2"/>
    <dgm:cxn modelId="{B5BE24E8-7359-4F99-A5DD-3D54FA25E4FA}" type="presParOf" srcId="{7C55A648-E235-40DE-B361-23EDDB5F578C}" destId="{D91E8BA3-9579-4103-A21E-5C11E45FDECB}" srcOrd="0" destOrd="0" presId="urn:microsoft.com/office/officeart/2005/8/layout/chevron2"/>
    <dgm:cxn modelId="{B8E02C95-6929-4555-B649-85C60D600143}" type="presParOf" srcId="{7C55A648-E235-40DE-B361-23EDDB5F578C}" destId="{12A30042-B154-4B09-9A91-B8F48CEFD6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40837-01B1-406D-BC00-5DBE18D5A1A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679FD914-D216-4E1C-A8D5-919319B11A97}">
      <dgm:prSet phldrT="[Text]"/>
      <dgm:spPr/>
      <dgm:t>
        <a:bodyPr/>
        <a:lstStyle/>
        <a:p>
          <a:r>
            <a:rPr lang="en-US" dirty="0"/>
            <a:t>PEDIATRIC ASTHMA</a:t>
          </a:r>
        </a:p>
      </dgm:t>
    </dgm:pt>
    <dgm:pt modelId="{45DC2E98-67AF-4EE0-BC71-A7B4F7F0C44F}" type="parTrans" cxnId="{6837F4C4-E2FD-47D1-AFA3-9DE03ACE48E0}">
      <dgm:prSet/>
      <dgm:spPr/>
      <dgm:t>
        <a:bodyPr/>
        <a:lstStyle/>
        <a:p>
          <a:endParaRPr lang="en-US"/>
        </a:p>
      </dgm:t>
    </dgm:pt>
    <dgm:pt modelId="{1B7251DA-AA1C-43EA-A255-3BB43522B145}" type="sibTrans" cxnId="{6837F4C4-E2FD-47D1-AFA3-9DE03ACE48E0}">
      <dgm:prSet/>
      <dgm:spPr/>
      <dgm:t>
        <a:bodyPr/>
        <a:lstStyle/>
        <a:p>
          <a:endParaRPr lang="en-US"/>
        </a:p>
      </dgm:t>
    </dgm:pt>
    <dgm:pt modelId="{DB39956E-5A37-43AC-A098-128215C352A3}">
      <dgm:prSet phldrT="[Text]"/>
      <dgm:spPr/>
      <dgm:t>
        <a:bodyPr/>
        <a:lstStyle/>
        <a:p>
          <a:r>
            <a:rPr lang="en-US" dirty="0"/>
            <a:t> </a:t>
          </a:r>
        </a:p>
      </dgm:t>
    </dgm:pt>
    <dgm:pt modelId="{C71DAD36-F07C-41F9-ADC5-67BE0495D6E8}" type="parTrans" cxnId="{B66F6322-360C-4315-80BA-A521E0DD7D07}">
      <dgm:prSet/>
      <dgm:spPr/>
      <dgm:t>
        <a:bodyPr/>
        <a:lstStyle/>
        <a:p>
          <a:endParaRPr lang="en-US"/>
        </a:p>
      </dgm:t>
    </dgm:pt>
    <dgm:pt modelId="{05272DAA-2F66-491B-9283-E1BA54304710}" type="sibTrans" cxnId="{B66F6322-360C-4315-80BA-A521E0DD7D07}">
      <dgm:prSet/>
      <dgm:spPr/>
      <dgm:t>
        <a:bodyPr/>
        <a:lstStyle/>
        <a:p>
          <a:endParaRPr lang="en-US"/>
        </a:p>
      </dgm:t>
    </dgm:pt>
    <dgm:pt modelId="{0BCD04CC-3C41-4D59-9DBA-F42C176C832C}">
      <dgm:prSet phldrT="[Text]"/>
      <dgm:spPr/>
      <dgm:t>
        <a:bodyPr/>
        <a:lstStyle/>
        <a:p>
          <a:r>
            <a:rPr lang="en-US" dirty="0"/>
            <a:t>DIABETES</a:t>
          </a:r>
        </a:p>
      </dgm:t>
    </dgm:pt>
    <dgm:pt modelId="{5C6EFCFF-2DBD-497F-B646-475533CC201A}" type="parTrans" cxnId="{A484D024-09A9-4C0F-93B6-F6D192A374BC}">
      <dgm:prSet/>
      <dgm:spPr/>
      <dgm:t>
        <a:bodyPr/>
        <a:lstStyle/>
        <a:p>
          <a:endParaRPr lang="en-US"/>
        </a:p>
      </dgm:t>
    </dgm:pt>
    <dgm:pt modelId="{42ADD63C-A7FB-4764-995A-CE27868EF67E}" type="sibTrans" cxnId="{A484D024-09A9-4C0F-93B6-F6D192A374BC}">
      <dgm:prSet/>
      <dgm:spPr/>
      <dgm:t>
        <a:bodyPr/>
        <a:lstStyle/>
        <a:p>
          <a:endParaRPr lang="en-US"/>
        </a:p>
      </dgm:t>
    </dgm:pt>
    <dgm:pt modelId="{B7E3BAFD-687B-4D0B-BF35-E79281913DA4}">
      <dgm:prSet phldrT="[Text]"/>
      <dgm:spPr/>
      <dgm:t>
        <a:bodyPr/>
        <a:lstStyle/>
        <a:p>
          <a:r>
            <a:rPr lang="en-US" dirty="0"/>
            <a:t> </a:t>
          </a:r>
        </a:p>
      </dgm:t>
    </dgm:pt>
    <dgm:pt modelId="{754D5592-8EDB-4171-986B-089639FB263B}" type="parTrans" cxnId="{7977EAC0-9E18-47FE-B814-A8E04FED435C}">
      <dgm:prSet/>
      <dgm:spPr/>
      <dgm:t>
        <a:bodyPr/>
        <a:lstStyle/>
        <a:p>
          <a:endParaRPr lang="en-US"/>
        </a:p>
      </dgm:t>
    </dgm:pt>
    <dgm:pt modelId="{D44DC6B8-16D2-48B4-BAA6-8A410B5BAE9F}" type="sibTrans" cxnId="{7977EAC0-9E18-47FE-B814-A8E04FED435C}">
      <dgm:prSet/>
      <dgm:spPr/>
      <dgm:t>
        <a:bodyPr/>
        <a:lstStyle/>
        <a:p>
          <a:endParaRPr lang="en-US"/>
        </a:p>
      </dgm:t>
    </dgm:pt>
    <dgm:pt modelId="{9DA636D2-B610-446D-B273-B244515F967B}">
      <dgm:prSet phldrT="[Text]"/>
      <dgm:spPr/>
      <dgm:t>
        <a:bodyPr/>
        <a:lstStyle/>
        <a:p>
          <a:r>
            <a:rPr lang="en-US" dirty="0"/>
            <a:t>COPD</a:t>
          </a:r>
        </a:p>
      </dgm:t>
    </dgm:pt>
    <dgm:pt modelId="{D65BD35C-D9A9-4B68-9EC6-0EA2654C2B43}" type="parTrans" cxnId="{5ED5494F-2E01-41D8-BB1C-C07E257EE307}">
      <dgm:prSet/>
      <dgm:spPr/>
      <dgm:t>
        <a:bodyPr/>
        <a:lstStyle/>
        <a:p>
          <a:endParaRPr lang="en-US"/>
        </a:p>
      </dgm:t>
    </dgm:pt>
    <dgm:pt modelId="{376A7161-0A55-4A4E-AB95-E70E2823FE11}" type="sibTrans" cxnId="{5ED5494F-2E01-41D8-BB1C-C07E257EE307}">
      <dgm:prSet/>
      <dgm:spPr/>
      <dgm:t>
        <a:bodyPr/>
        <a:lstStyle/>
        <a:p>
          <a:endParaRPr lang="en-US"/>
        </a:p>
      </dgm:t>
    </dgm:pt>
    <dgm:pt modelId="{C2598D13-7DDA-43ED-93B8-F76F67CC3BF7}">
      <dgm:prSet phldrT="[Text]"/>
      <dgm:spPr/>
      <dgm:t>
        <a:bodyPr/>
        <a:lstStyle/>
        <a:p>
          <a:r>
            <a:rPr lang="en-US" dirty="0"/>
            <a:t> </a:t>
          </a:r>
        </a:p>
      </dgm:t>
    </dgm:pt>
    <dgm:pt modelId="{314158A8-7204-4E45-B60B-737A519E6606}" type="sibTrans" cxnId="{8F37305B-8AFF-4796-82B3-FA706AF0DC3B}">
      <dgm:prSet/>
      <dgm:spPr/>
      <dgm:t>
        <a:bodyPr/>
        <a:lstStyle/>
        <a:p>
          <a:endParaRPr lang="en-US"/>
        </a:p>
      </dgm:t>
    </dgm:pt>
    <dgm:pt modelId="{78A34F27-4AC9-4BA5-BEC1-1F1F61C4D94B}" type="parTrans" cxnId="{8F37305B-8AFF-4796-82B3-FA706AF0DC3B}">
      <dgm:prSet/>
      <dgm:spPr/>
      <dgm:t>
        <a:bodyPr/>
        <a:lstStyle/>
        <a:p>
          <a:endParaRPr lang="en-US"/>
        </a:p>
      </dgm:t>
    </dgm:pt>
    <dgm:pt modelId="{11757268-5324-473A-B6E1-61C56104C5CA}" type="pres">
      <dgm:prSet presAssocID="{19D40837-01B1-406D-BC00-5DBE18D5A1A6}" presName="Name0" presStyleCnt="0">
        <dgm:presLayoutVars>
          <dgm:chMax/>
          <dgm:chPref/>
          <dgm:dir/>
        </dgm:presLayoutVars>
      </dgm:prSet>
      <dgm:spPr/>
    </dgm:pt>
    <dgm:pt modelId="{E594E734-AC0B-430F-8322-D48A6784B9CF}" type="pres">
      <dgm:prSet presAssocID="{C2598D13-7DDA-43ED-93B8-F76F67CC3BF7}" presName="composite" presStyleCnt="0">
        <dgm:presLayoutVars>
          <dgm:chMax val="1"/>
          <dgm:chPref val="1"/>
        </dgm:presLayoutVars>
      </dgm:prSet>
      <dgm:spPr/>
    </dgm:pt>
    <dgm:pt modelId="{4735CC4C-598A-4226-BC76-234FB506E8CE}" type="pres">
      <dgm:prSet presAssocID="{C2598D13-7DDA-43ED-93B8-F76F67CC3BF7}" presName="Accent" presStyleLbl="trAlignAcc1" presStyleIdx="0" presStyleCnt="3" custLinFactNeighborX="-295">
        <dgm:presLayoutVars>
          <dgm:chMax val="0"/>
          <dgm:chPref val="0"/>
        </dgm:presLayoutVars>
      </dgm:prSet>
      <dgm:spPr/>
    </dgm:pt>
    <dgm:pt modelId="{163C98A8-8204-453E-9C10-FC3348D8863E}" type="pres">
      <dgm:prSet presAssocID="{C2598D13-7DDA-43ED-93B8-F76F67CC3BF7}" presName="Image" presStyleLbl="alignImgPlace1" presStyleIdx="0" presStyleCnt="3">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8285B5A-C73D-42BC-9B3D-A8361307D180}" type="pres">
      <dgm:prSet presAssocID="{C2598D13-7DDA-43ED-93B8-F76F67CC3BF7}" presName="ChildComposite" presStyleCnt="0"/>
      <dgm:spPr/>
    </dgm:pt>
    <dgm:pt modelId="{B1166EE1-62C0-4285-B7A9-188A16B1D874}" type="pres">
      <dgm:prSet presAssocID="{C2598D13-7DDA-43ED-93B8-F76F67CC3BF7}" presName="Child" presStyleLbl="node1" presStyleIdx="0" presStyleCnt="3">
        <dgm:presLayoutVars>
          <dgm:chMax val="0"/>
          <dgm:chPref val="0"/>
          <dgm:bulletEnabled val="1"/>
        </dgm:presLayoutVars>
      </dgm:prSet>
      <dgm:spPr/>
    </dgm:pt>
    <dgm:pt modelId="{78054CB0-F6CB-426C-9BD8-A8B18592F77E}" type="pres">
      <dgm:prSet presAssocID="{C2598D13-7DDA-43ED-93B8-F76F67CC3BF7}" presName="Parent" presStyleLbl="revTx" presStyleIdx="0" presStyleCnt="3">
        <dgm:presLayoutVars>
          <dgm:chMax val="1"/>
          <dgm:chPref val="0"/>
          <dgm:bulletEnabled val="1"/>
        </dgm:presLayoutVars>
      </dgm:prSet>
      <dgm:spPr/>
    </dgm:pt>
    <dgm:pt modelId="{1D3EED85-FF14-4508-8465-8288B0D606FD}" type="pres">
      <dgm:prSet presAssocID="{314158A8-7204-4E45-B60B-737A519E6606}" presName="sibTrans" presStyleCnt="0"/>
      <dgm:spPr/>
    </dgm:pt>
    <dgm:pt modelId="{AD335151-C8B1-425F-B2EB-4FCE82D50A91}" type="pres">
      <dgm:prSet presAssocID="{DB39956E-5A37-43AC-A098-128215C352A3}" presName="composite" presStyleCnt="0">
        <dgm:presLayoutVars>
          <dgm:chMax val="1"/>
          <dgm:chPref val="1"/>
        </dgm:presLayoutVars>
      </dgm:prSet>
      <dgm:spPr/>
    </dgm:pt>
    <dgm:pt modelId="{4CAC573D-D02A-4141-9B5D-E359F82094E7}" type="pres">
      <dgm:prSet presAssocID="{DB39956E-5A37-43AC-A098-128215C352A3}" presName="Accent" presStyleLbl="trAlignAcc1" presStyleIdx="1" presStyleCnt="3">
        <dgm:presLayoutVars>
          <dgm:chMax val="0"/>
          <dgm:chPref val="0"/>
        </dgm:presLayoutVars>
      </dgm:prSet>
      <dgm:spPr/>
    </dgm:pt>
    <dgm:pt modelId="{BA24D038-32D2-49D8-9093-EF3E6AE6C740}" type="pres">
      <dgm:prSet presAssocID="{DB39956E-5A37-43AC-A098-128215C352A3}"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9B19F610-AADF-4E55-91C0-2244806DB7A2}" type="pres">
      <dgm:prSet presAssocID="{DB39956E-5A37-43AC-A098-128215C352A3}" presName="ChildComposite" presStyleCnt="0"/>
      <dgm:spPr/>
    </dgm:pt>
    <dgm:pt modelId="{C83F2BB7-18A9-4F2C-BEC2-B0A5737C2629}" type="pres">
      <dgm:prSet presAssocID="{DB39956E-5A37-43AC-A098-128215C352A3}" presName="Child" presStyleLbl="node1" presStyleIdx="1" presStyleCnt="3">
        <dgm:presLayoutVars>
          <dgm:chMax val="0"/>
          <dgm:chPref val="0"/>
          <dgm:bulletEnabled val="1"/>
        </dgm:presLayoutVars>
      </dgm:prSet>
      <dgm:spPr/>
    </dgm:pt>
    <dgm:pt modelId="{F8A0B01D-87D6-4312-8D53-47B4819BE510}" type="pres">
      <dgm:prSet presAssocID="{DB39956E-5A37-43AC-A098-128215C352A3}" presName="Parent" presStyleLbl="revTx" presStyleIdx="1" presStyleCnt="3">
        <dgm:presLayoutVars>
          <dgm:chMax val="1"/>
          <dgm:chPref val="0"/>
          <dgm:bulletEnabled val="1"/>
        </dgm:presLayoutVars>
      </dgm:prSet>
      <dgm:spPr/>
    </dgm:pt>
    <dgm:pt modelId="{08ED461D-B1F5-4CAD-8071-770592074CA0}" type="pres">
      <dgm:prSet presAssocID="{05272DAA-2F66-491B-9283-E1BA54304710}" presName="sibTrans" presStyleCnt="0"/>
      <dgm:spPr/>
    </dgm:pt>
    <dgm:pt modelId="{CEFE011C-C938-4E26-96BD-DE25771D9FA4}" type="pres">
      <dgm:prSet presAssocID="{B7E3BAFD-687B-4D0B-BF35-E79281913DA4}" presName="composite" presStyleCnt="0">
        <dgm:presLayoutVars>
          <dgm:chMax val="1"/>
          <dgm:chPref val="1"/>
        </dgm:presLayoutVars>
      </dgm:prSet>
      <dgm:spPr/>
    </dgm:pt>
    <dgm:pt modelId="{7F99FE99-9C1A-4029-9835-B054E268AAAA}" type="pres">
      <dgm:prSet presAssocID="{B7E3BAFD-687B-4D0B-BF35-E79281913DA4}" presName="Accent" presStyleLbl="trAlignAcc1" presStyleIdx="2" presStyleCnt="3">
        <dgm:presLayoutVars>
          <dgm:chMax val="0"/>
          <dgm:chPref val="0"/>
        </dgm:presLayoutVars>
      </dgm:prSet>
      <dgm:spPr/>
    </dgm:pt>
    <dgm:pt modelId="{80B495AB-9115-4F4D-B4D1-002A672FBE6E}" type="pres">
      <dgm:prSet presAssocID="{B7E3BAFD-687B-4D0B-BF35-E79281913DA4}"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8C124D84-202D-46FE-B647-B307186A0C03}" type="pres">
      <dgm:prSet presAssocID="{B7E3BAFD-687B-4D0B-BF35-E79281913DA4}" presName="ChildComposite" presStyleCnt="0"/>
      <dgm:spPr/>
    </dgm:pt>
    <dgm:pt modelId="{65C27784-082A-4DDF-8A3D-93D5E912E23C}" type="pres">
      <dgm:prSet presAssocID="{B7E3BAFD-687B-4D0B-BF35-E79281913DA4}" presName="Child" presStyleLbl="node1" presStyleIdx="2" presStyleCnt="3">
        <dgm:presLayoutVars>
          <dgm:chMax val="0"/>
          <dgm:chPref val="0"/>
          <dgm:bulletEnabled val="1"/>
        </dgm:presLayoutVars>
      </dgm:prSet>
      <dgm:spPr/>
    </dgm:pt>
    <dgm:pt modelId="{55B6D400-29D8-4D05-A61F-A4696049A071}" type="pres">
      <dgm:prSet presAssocID="{B7E3BAFD-687B-4D0B-BF35-E79281913DA4}" presName="Parent" presStyleLbl="revTx" presStyleIdx="2" presStyleCnt="3">
        <dgm:presLayoutVars>
          <dgm:chMax val="1"/>
          <dgm:chPref val="0"/>
          <dgm:bulletEnabled val="1"/>
        </dgm:presLayoutVars>
      </dgm:prSet>
      <dgm:spPr/>
    </dgm:pt>
  </dgm:ptLst>
  <dgm:cxnLst>
    <dgm:cxn modelId="{B66F6322-360C-4315-80BA-A521E0DD7D07}" srcId="{19D40837-01B1-406D-BC00-5DBE18D5A1A6}" destId="{DB39956E-5A37-43AC-A098-128215C352A3}" srcOrd="1" destOrd="0" parTransId="{C71DAD36-F07C-41F9-ADC5-67BE0495D6E8}" sibTransId="{05272DAA-2F66-491B-9283-E1BA54304710}"/>
    <dgm:cxn modelId="{A484D024-09A9-4C0F-93B6-F6D192A374BC}" srcId="{DB39956E-5A37-43AC-A098-128215C352A3}" destId="{0BCD04CC-3C41-4D59-9DBA-F42C176C832C}" srcOrd="0" destOrd="0" parTransId="{5C6EFCFF-2DBD-497F-B646-475533CC201A}" sibTransId="{42ADD63C-A7FB-4764-995A-CE27868EF67E}"/>
    <dgm:cxn modelId="{E6B01129-1E97-4FFD-9566-125A82783C53}" type="presOf" srcId="{0BCD04CC-3C41-4D59-9DBA-F42C176C832C}" destId="{C83F2BB7-18A9-4F2C-BEC2-B0A5737C2629}" srcOrd="0" destOrd="0" presId="urn:microsoft.com/office/officeart/2008/layout/CaptionedPictures"/>
    <dgm:cxn modelId="{8F37305B-8AFF-4796-82B3-FA706AF0DC3B}" srcId="{19D40837-01B1-406D-BC00-5DBE18D5A1A6}" destId="{C2598D13-7DDA-43ED-93B8-F76F67CC3BF7}" srcOrd="0" destOrd="0" parTransId="{78A34F27-4AC9-4BA5-BEC1-1F1F61C4D94B}" sibTransId="{314158A8-7204-4E45-B60B-737A519E6606}"/>
    <dgm:cxn modelId="{1C624C5C-F202-4205-A9AE-55EA0186BFF0}" type="presOf" srcId="{C2598D13-7DDA-43ED-93B8-F76F67CC3BF7}" destId="{78054CB0-F6CB-426C-9BD8-A8B18592F77E}" srcOrd="0" destOrd="0" presId="urn:microsoft.com/office/officeart/2008/layout/CaptionedPictures"/>
    <dgm:cxn modelId="{50805542-1CC8-4096-8B4D-F23143EDB0C1}" type="presOf" srcId="{9DA636D2-B610-446D-B273-B244515F967B}" destId="{65C27784-082A-4DDF-8A3D-93D5E912E23C}" srcOrd="0" destOrd="0" presId="urn:microsoft.com/office/officeart/2008/layout/CaptionedPictures"/>
    <dgm:cxn modelId="{5ED5494F-2E01-41D8-BB1C-C07E257EE307}" srcId="{B7E3BAFD-687B-4D0B-BF35-E79281913DA4}" destId="{9DA636D2-B610-446D-B273-B244515F967B}" srcOrd="0" destOrd="0" parTransId="{D65BD35C-D9A9-4B68-9EC6-0EA2654C2B43}" sibTransId="{376A7161-0A55-4A4E-AB95-E70E2823FE11}"/>
    <dgm:cxn modelId="{AE05E581-06B3-4852-8BD5-CD0BC914436C}" type="presOf" srcId="{DB39956E-5A37-43AC-A098-128215C352A3}" destId="{F8A0B01D-87D6-4312-8D53-47B4819BE510}" srcOrd="0" destOrd="0" presId="urn:microsoft.com/office/officeart/2008/layout/CaptionedPictures"/>
    <dgm:cxn modelId="{36C771A7-BF91-434C-BF8C-AEF0D7D26F36}" type="presOf" srcId="{B7E3BAFD-687B-4D0B-BF35-E79281913DA4}" destId="{55B6D400-29D8-4D05-A61F-A4696049A071}" srcOrd="0" destOrd="0" presId="urn:microsoft.com/office/officeart/2008/layout/CaptionedPictures"/>
    <dgm:cxn modelId="{9B6216AE-F5F7-44E5-A997-6403AEF7BAA6}" type="presOf" srcId="{19D40837-01B1-406D-BC00-5DBE18D5A1A6}" destId="{11757268-5324-473A-B6E1-61C56104C5CA}" srcOrd="0" destOrd="0" presId="urn:microsoft.com/office/officeart/2008/layout/CaptionedPictures"/>
    <dgm:cxn modelId="{7977EAC0-9E18-47FE-B814-A8E04FED435C}" srcId="{19D40837-01B1-406D-BC00-5DBE18D5A1A6}" destId="{B7E3BAFD-687B-4D0B-BF35-E79281913DA4}" srcOrd="2" destOrd="0" parTransId="{754D5592-8EDB-4171-986B-089639FB263B}" sibTransId="{D44DC6B8-16D2-48B4-BAA6-8A410B5BAE9F}"/>
    <dgm:cxn modelId="{6837F4C4-E2FD-47D1-AFA3-9DE03ACE48E0}" srcId="{C2598D13-7DDA-43ED-93B8-F76F67CC3BF7}" destId="{679FD914-D216-4E1C-A8D5-919319B11A97}" srcOrd="0" destOrd="0" parTransId="{45DC2E98-67AF-4EE0-BC71-A7B4F7F0C44F}" sibTransId="{1B7251DA-AA1C-43EA-A255-3BB43522B145}"/>
    <dgm:cxn modelId="{22D292E6-53E6-4978-8955-38E009A7D97E}" type="presOf" srcId="{679FD914-D216-4E1C-A8D5-919319B11A97}" destId="{B1166EE1-62C0-4285-B7A9-188A16B1D874}" srcOrd="0" destOrd="0" presId="urn:microsoft.com/office/officeart/2008/layout/CaptionedPictures"/>
    <dgm:cxn modelId="{18C63E7A-1639-4752-8469-AD93B37D8C32}" type="presParOf" srcId="{11757268-5324-473A-B6E1-61C56104C5CA}" destId="{E594E734-AC0B-430F-8322-D48A6784B9CF}" srcOrd="0" destOrd="0" presId="urn:microsoft.com/office/officeart/2008/layout/CaptionedPictures"/>
    <dgm:cxn modelId="{19D63060-9544-4E07-A4F2-D29D4D2CE4DB}" type="presParOf" srcId="{E594E734-AC0B-430F-8322-D48A6784B9CF}" destId="{4735CC4C-598A-4226-BC76-234FB506E8CE}" srcOrd="0" destOrd="0" presId="urn:microsoft.com/office/officeart/2008/layout/CaptionedPictures"/>
    <dgm:cxn modelId="{78E62574-937A-4566-829F-0DD967DBBCBF}" type="presParOf" srcId="{E594E734-AC0B-430F-8322-D48A6784B9CF}" destId="{163C98A8-8204-453E-9C10-FC3348D8863E}" srcOrd="1" destOrd="0" presId="urn:microsoft.com/office/officeart/2008/layout/CaptionedPictures"/>
    <dgm:cxn modelId="{F4EBBFBB-51D9-41D4-B3C5-2C01310362DE}" type="presParOf" srcId="{E594E734-AC0B-430F-8322-D48A6784B9CF}" destId="{48285B5A-C73D-42BC-9B3D-A8361307D180}" srcOrd="2" destOrd="0" presId="urn:microsoft.com/office/officeart/2008/layout/CaptionedPictures"/>
    <dgm:cxn modelId="{8F8E6012-845B-4B70-8AC8-87FB3FE1305B}" type="presParOf" srcId="{48285B5A-C73D-42BC-9B3D-A8361307D180}" destId="{B1166EE1-62C0-4285-B7A9-188A16B1D874}" srcOrd="0" destOrd="0" presId="urn:microsoft.com/office/officeart/2008/layout/CaptionedPictures"/>
    <dgm:cxn modelId="{9917F6C3-68CE-492D-92B2-350C45A5DFA1}" type="presParOf" srcId="{48285B5A-C73D-42BC-9B3D-A8361307D180}" destId="{78054CB0-F6CB-426C-9BD8-A8B18592F77E}" srcOrd="1" destOrd="0" presId="urn:microsoft.com/office/officeart/2008/layout/CaptionedPictures"/>
    <dgm:cxn modelId="{113D1C00-1C03-43F4-BC6B-6E040A8EEB44}" type="presParOf" srcId="{11757268-5324-473A-B6E1-61C56104C5CA}" destId="{1D3EED85-FF14-4508-8465-8288B0D606FD}" srcOrd="1" destOrd="0" presId="urn:microsoft.com/office/officeart/2008/layout/CaptionedPictures"/>
    <dgm:cxn modelId="{828FCB2D-DA86-40DE-8DE8-AF570B88E34D}" type="presParOf" srcId="{11757268-5324-473A-B6E1-61C56104C5CA}" destId="{AD335151-C8B1-425F-B2EB-4FCE82D50A91}" srcOrd="2" destOrd="0" presId="urn:microsoft.com/office/officeart/2008/layout/CaptionedPictures"/>
    <dgm:cxn modelId="{7F6C4F79-DCA6-440A-A47D-DFB663C33AAA}" type="presParOf" srcId="{AD335151-C8B1-425F-B2EB-4FCE82D50A91}" destId="{4CAC573D-D02A-4141-9B5D-E359F82094E7}" srcOrd="0" destOrd="0" presId="urn:microsoft.com/office/officeart/2008/layout/CaptionedPictures"/>
    <dgm:cxn modelId="{D723CDBF-4DAC-488C-8509-B43E169C26D4}" type="presParOf" srcId="{AD335151-C8B1-425F-B2EB-4FCE82D50A91}" destId="{BA24D038-32D2-49D8-9093-EF3E6AE6C740}" srcOrd="1" destOrd="0" presId="urn:microsoft.com/office/officeart/2008/layout/CaptionedPictures"/>
    <dgm:cxn modelId="{A4053B34-C416-466C-AAB8-D8E4077CFBE2}" type="presParOf" srcId="{AD335151-C8B1-425F-B2EB-4FCE82D50A91}" destId="{9B19F610-AADF-4E55-91C0-2244806DB7A2}" srcOrd="2" destOrd="0" presId="urn:microsoft.com/office/officeart/2008/layout/CaptionedPictures"/>
    <dgm:cxn modelId="{AA84C394-B3B9-4A70-9436-052716F70C14}" type="presParOf" srcId="{9B19F610-AADF-4E55-91C0-2244806DB7A2}" destId="{C83F2BB7-18A9-4F2C-BEC2-B0A5737C2629}" srcOrd="0" destOrd="0" presId="urn:microsoft.com/office/officeart/2008/layout/CaptionedPictures"/>
    <dgm:cxn modelId="{96542B64-7893-4219-BBD0-B6E211DAB231}" type="presParOf" srcId="{9B19F610-AADF-4E55-91C0-2244806DB7A2}" destId="{F8A0B01D-87D6-4312-8D53-47B4819BE510}" srcOrd="1" destOrd="0" presId="urn:microsoft.com/office/officeart/2008/layout/CaptionedPictures"/>
    <dgm:cxn modelId="{A7834D5F-484D-4169-8150-0A108520341E}" type="presParOf" srcId="{11757268-5324-473A-B6E1-61C56104C5CA}" destId="{08ED461D-B1F5-4CAD-8071-770592074CA0}" srcOrd="3" destOrd="0" presId="urn:microsoft.com/office/officeart/2008/layout/CaptionedPictures"/>
    <dgm:cxn modelId="{7DE804B3-5901-42BF-8C4A-63FD3AEF9969}" type="presParOf" srcId="{11757268-5324-473A-B6E1-61C56104C5CA}" destId="{CEFE011C-C938-4E26-96BD-DE25771D9FA4}" srcOrd="4" destOrd="0" presId="urn:microsoft.com/office/officeart/2008/layout/CaptionedPictures"/>
    <dgm:cxn modelId="{289BADD3-54CD-4A9E-ADAE-4301CFF261DB}" type="presParOf" srcId="{CEFE011C-C938-4E26-96BD-DE25771D9FA4}" destId="{7F99FE99-9C1A-4029-9835-B054E268AAAA}" srcOrd="0" destOrd="0" presId="urn:microsoft.com/office/officeart/2008/layout/CaptionedPictures"/>
    <dgm:cxn modelId="{18B5E540-EC06-43DD-8020-7147A2906511}" type="presParOf" srcId="{CEFE011C-C938-4E26-96BD-DE25771D9FA4}" destId="{80B495AB-9115-4F4D-B4D1-002A672FBE6E}" srcOrd="1" destOrd="0" presId="urn:microsoft.com/office/officeart/2008/layout/CaptionedPictures"/>
    <dgm:cxn modelId="{90265902-09EF-4A1A-8B52-1A37337040A4}" type="presParOf" srcId="{CEFE011C-C938-4E26-96BD-DE25771D9FA4}" destId="{8C124D84-202D-46FE-B647-B307186A0C03}" srcOrd="2" destOrd="0" presId="urn:microsoft.com/office/officeart/2008/layout/CaptionedPictures"/>
    <dgm:cxn modelId="{FBB182B8-A0FA-4BAE-A37C-0198CA6F68AF}" type="presParOf" srcId="{8C124D84-202D-46FE-B647-B307186A0C03}" destId="{65C27784-082A-4DDF-8A3D-93D5E912E23C}" srcOrd="0" destOrd="0" presId="urn:microsoft.com/office/officeart/2008/layout/CaptionedPictures"/>
    <dgm:cxn modelId="{E33B99D5-EC6C-43FA-BA05-3F0A03600ABF}" type="presParOf" srcId="{8C124D84-202D-46FE-B647-B307186A0C03}" destId="{55B6D400-29D8-4D05-A61F-A4696049A07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72A113-C704-4212-9A80-C102B4106364}"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8301A7A1-41D6-4BFE-9F5A-79D277EA44EB}">
      <dgm:prSet phldrT="[Text]"/>
      <dgm:spPr/>
      <dgm:t>
        <a:bodyPr/>
        <a:lstStyle/>
        <a:p>
          <a:r>
            <a:rPr lang="en-US" dirty="0"/>
            <a:t>Day 1: Introductory Call</a:t>
          </a:r>
        </a:p>
      </dgm:t>
    </dgm:pt>
    <dgm:pt modelId="{9A6CBB0B-D165-488E-A5B3-F7EEC83F15DE}" type="parTrans" cxnId="{0C574A2D-A5EF-4965-9C38-621E88676E23}">
      <dgm:prSet/>
      <dgm:spPr/>
      <dgm:t>
        <a:bodyPr/>
        <a:lstStyle/>
        <a:p>
          <a:endParaRPr lang="en-US"/>
        </a:p>
      </dgm:t>
    </dgm:pt>
    <dgm:pt modelId="{F1E80336-B8CA-4589-AF35-CE12EB324970}" type="sibTrans" cxnId="{0C574A2D-A5EF-4965-9C38-621E88676E23}">
      <dgm:prSet/>
      <dgm:spPr/>
      <dgm:t>
        <a:bodyPr/>
        <a:lstStyle/>
        <a:p>
          <a:endParaRPr lang="en-US"/>
        </a:p>
      </dgm:t>
    </dgm:pt>
    <dgm:pt modelId="{1A6F56CB-F236-4D94-B959-8B3F07E9CBC6}">
      <dgm:prSet phldrT="[Text]"/>
      <dgm:spPr/>
      <dgm:t>
        <a:bodyPr/>
        <a:lstStyle/>
        <a:p>
          <a:r>
            <a:rPr lang="en-US" dirty="0"/>
            <a:t>Week 1:</a:t>
          </a:r>
          <a:br>
            <a:rPr lang="en-US" dirty="0"/>
          </a:br>
          <a:r>
            <a:rPr lang="en-US" dirty="0"/>
            <a:t>Home </a:t>
          </a:r>
          <a:br>
            <a:rPr lang="en-US" dirty="0"/>
          </a:br>
          <a:r>
            <a:rPr lang="en-US" dirty="0"/>
            <a:t>Visit</a:t>
          </a:r>
        </a:p>
      </dgm:t>
    </dgm:pt>
    <dgm:pt modelId="{E787B70A-F269-42DE-9D75-16E5C7C1205A}" type="parTrans" cxnId="{609DEE4A-BED8-4F03-9088-D655C5542080}">
      <dgm:prSet/>
      <dgm:spPr/>
      <dgm:t>
        <a:bodyPr/>
        <a:lstStyle/>
        <a:p>
          <a:endParaRPr lang="en-US"/>
        </a:p>
      </dgm:t>
    </dgm:pt>
    <dgm:pt modelId="{238EB258-A1FA-4DF5-A663-1EA4855409F5}" type="sibTrans" cxnId="{609DEE4A-BED8-4F03-9088-D655C5542080}">
      <dgm:prSet/>
      <dgm:spPr/>
      <dgm:t>
        <a:bodyPr/>
        <a:lstStyle/>
        <a:p>
          <a:endParaRPr lang="en-US"/>
        </a:p>
      </dgm:t>
    </dgm:pt>
    <dgm:pt modelId="{32CD3427-F1D0-4430-AC67-2AC6D3BFEB0C}">
      <dgm:prSet phldrT="[Text]"/>
      <dgm:spPr/>
      <dgm:t>
        <a:bodyPr/>
        <a:lstStyle/>
        <a:p>
          <a:r>
            <a:rPr lang="en-US" dirty="0"/>
            <a:t>Day 14: Telephonic Outreach</a:t>
          </a:r>
        </a:p>
      </dgm:t>
    </dgm:pt>
    <dgm:pt modelId="{A421272B-39F2-4B2A-9EBB-9C9623F653E4}" type="parTrans" cxnId="{EEAFADA5-2569-4591-9311-25090231D8CD}">
      <dgm:prSet/>
      <dgm:spPr/>
      <dgm:t>
        <a:bodyPr/>
        <a:lstStyle/>
        <a:p>
          <a:endParaRPr lang="en-US"/>
        </a:p>
      </dgm:t>
    </dgm:pt>
    <dgm:pt modelId="{36725BBF-3447-4EAE-BA2A-2008FBBC1470}" type="sibTrans" cxnId="{EEAFADA5-2569-4591-9311-25090231D8CD}">
      <dgm:prSet/>
      <dgm:spPr/>
      <dgm:t>
        <a:bodyPr/>
        <a:lstStyle/>
        <a:p>
          <a:endParaRPr lang="en-US"/>
        </a:p>
      </dgm:t>
    </dgm:pt>
    <dgm:pt modelId="{83C085D3-066A-4D23-ADD8-0FF20DBFE10D}">
      <dgm:prSet phldrT="[Text]"/>
      <dgm:spPr/>
      <dgm:t>
        <a:bodyPr/>
        <a:lstStyle/>
        <a:p>
          <a:r>
            <a:rPr lang="en-US" dirty="0"/>
            <a:t>Day 30: Telephonic Outreach</a:t>
          </a:r>
        </a:p>
      </dgm:t>
    </dgm:pt>
    <dgm:pt modelId="{E31ED367-103C-4B79-8734-6715B7D24A3C}" type="parTrans" cxnId="{349E8EA4-61F6-40D8-8A5B-33224D664F28}">
      <dgm:prSet/>
      <dgm:spPr/>
      <dgm:t>
        <a:bodyPr/>
        <a:lstStyle/>
        <a:p>
          <a:endParaRPr lang="en-US"/>
        </a:p>
      </dgm:t>
    </dgm:pt>
    <dgm:pt modelId="{66113D9F-1419-49BD-AEF1-6DBAD7F6A790}" type="sibTrans" cxnId="{349E8EA4-61F6-40D8-8A5B-33224D664F28}">
      <dgm:prSet/>
      <dgm:spPr/>
      <dgm:t>
        <a:bodyPr/>
        <a:lstStyle/>
        <a:p>
          <a:endParaRPr lang="en-US"/>
        </a:p>
      </dgm:t>
    </dgm:pt>
    <dgm:pt modelId="{47A8B15B-DC2C-4580-A473-26CD16E2703B}">
      <dgm:prSet phldrT="[Text]"/>
      <dgm:spPr/>
      <dgm:t>
        <a:bodyPr/>
        <a:lstStyle/>
        <a:p>
          <a:r>
            <a:rPr lang="en-US" dirty="0"/>
            <a:t>Day 45: Telephonic Outreach</a:t>
          </a:r>
        </a:p>
      </dgm:t>
    </dgm:pt>
    <dgm:pt modelId="{88D00251-8346-480D-A689-A112C0FE4C5E}" type="parTrans" cxnId="{DF653FC0-DB5A-49FD-8BFF-973270394D07}">
      <dgm:prSet/>
      <dgm:spPr/>
      <dgm:t>
        <a:bodyPr/>
        <a:lstStyle/>
        <a:p>
          <a:endParaRPr lang="en-US"/>
        </a:p>
      </dgm:t>
    </dgm:pt>
    <dgm:pt modelId="{7A166771-F0D7-4632-836B-ECF552CF2E38}" type="sibTrans" cxnId="{DF653FC0-DB5A-49FD-8BFF-973270394D07}">
      <dgm:prSet/>
      <dgm:spPr/>
      <dgm:t>
        <a:bodyPr/>
        <a:lstStyle/>
        <a:p>
          <a:endParaRPr lang="en-US"/>
        </a:p>
      </dgm:t>
    </dgm:pt>
    <dgm:pt modelId="{B47B59BF-73CC-46D5-86DD-E70644EACBAC}">
      <dgm:prSet phldrT="[Text]"/>
      <dgm:spPr/>
      <dgm:t>
        <a:bodyPr/>
        <a:lstStyle/>
        <a:p>
          <a:r>
            <a:rPr lang="en-US" dirty="0"/>
            <a:t>Day 60: Telephonic Outreach</a:t>
          </a:r>
        </a:p>
      </dgm:t>
    </dgm:pt>
    <dgm:pt modelId="{EEA910AA-5AF1-41B0-B731-7EBDA7F377E8}" type="parTrans" cxnId="{6D061F7B-60EE-43A7-BE03-C5F7D23F49F4}">
      <dgm:prSet/>
      <dgm:spPr/>
      <dgm:t>
        <a:bodyPr/>
        <a:lstStyle/>
        <a:p>
          <a:endParaRPr lang="en-US"/>
        </a:p>
      </dgm:t>
    </dgm:pt>
    <dgm:pt modelId="{B9820D1E-02E0-4EAD-BEDB-2C151E82C147}" type="sibTrans" cxnId="{6D061F7B-60EE-43A7-BE03-C5F7D23F49F4}">
      <dgm:prSet/>
      <dgm:spPr/>
      <dgm:t>
        <a:bodyPr/>
        <a:lstStyle/>
        <a:p>
          <a:endParaRPr lang="en-US"/>
        </a:p>
      </dgm:t>
    </dgm:pt>
    <dgm:pt modelId="{87B7BE8A-C296-47EC-86F8-17877512ACE7}">
      <dgm:prSet phldrT="[Text]"/>
      <dgm:spPr/>
      <dgm:t>
        <a:bodyPr/>
        <a:lstStyle/>
        <a:p>
          <a:r>
            <a:rPr lang="en-US" dirty="0"/>
            <a:t>Day 180: Chart Review</a:t>
          </a:r>
        </a:p>
      </dgm:t>
    </dgm:pt>
    <dgm:pt modelId="{2725AECA-2257-47BD-9F93-86BDC731F1E9}" type="parTrans" cxnId="{2F469B07-EAC7-45BB-9DA7-665164757A55}">
      <dgm:prSet/>
      <dgm:spPr/>
      <dgm:t>
        <a:bodyPr/>
        <a:lstStyle/>
        <a:p>
          <a:endParaRPr lang="en-US"/>
        </a:p>
      </dgm:t>
    </dgm:pt>
    <dgm:pt modelId="{CB8F25C5-C026-4DE0-84DD-0353F3FDD03D}" type="sibTrans" cxnId="{2F469B07-EAC7-45BB-9DA7-665164757A55}">
      <dgm:prSet/>
      <dgm:spPr/>
      <dgm:t>
        <a:bodyPr/>
        <a:lstStyle/>
        <a:p>
          <a:endParaRPr lang="en-US"/>
        </a:p>
      </dgm:t>
    </dgm:pt>
    <dgm:pt modelId="{AFC14F38-FCDD-433A-91F9-B8BF96B92295}" type="pres">
      <dgm:prSet presAssocID="{2A72A113-C704-4212-9A80-C102B4106364}" presName="CompostProcess" presStyleCnt="0">
        <dgm:presLayoutVars>
          <dgm:dir/>
          <dgm:resizeHandles val="exact"/>
        </dgm:presLayoutVars>
      </dgm:prSet>
      <dgm:spPr/>
    </dgm:pt>
    <dgm:pt modelId="{2A278D99-9387-4940-8A24-0F1497D71F4C}" type="pres">
      <dgm:prSet presAssocID="{2A72A113-C704-4212-9A80-C102B4106364}" presName="arrow" presStyleLbl="bgShp" presStyleIdx="0" presStyleCnt="1" custScaleX="117647"/>
      <dgm:spPr/>
    </dgm:pt>
    <dgm:pt modelId="{D54A5D08-4CEF-4332-9060-9B3D42906FA4}" type="pres">
      <dgm:prSet presAssocID="{2A72A113-C704-4212-9A80-C102B4106364}" presName="linearProcess" presStyleCnt="0"/>
      <dgm:spPr/>
    </dgm:pt>
    <dgm:pt modelId="{1B75D357-05A0-4F26-8553-7F2192583B70}" type="pres">
      <dgm:prSet presAssocID="{8301A7A1-41D6-4BFE-9F5A-79D277EA44EB}" presName="textNode" presStyleLbl="node1" presStyleIdx="0" presStyleCnt="7">
        <dgm:presLayoutVars>
          <dgm:bulletEnabled val="1"/>
        </dgm:presLayoutVars>
      </dgm:prSet>
      <dgm:spPr/>
    </dgm:pt>
    <dgm:pt modelId="{7288B6C2-25A6-4637-8888-AE0088094204}" type="pres">
      <dgm:prSet presAssocID="{F1E80336-B8CA-4589-AF35-CE12EB324970}" presName="sibTrans" presStyleCnt="0"/>
      <dgm:spPr/>
    </dgm:pt>
    <dgm:pt modelId="{B6BE6F5E-5966-447A-9792-A9930FCE435F}" type="pres">
      <dgm:prSet presAssocID="{1A6F56CB-F236-4D94-B959-8B3F07E9CBC6}" presName="textNode" presStyleLbl="node1" presStyleIdx="1" presStyleCnt="7">
        <dgm:presLayoutVars>
          <dgm:bulletEnabled val="1"/>
        </dgm:presLayoutVars>
      </dgm:prSet>
      <dgm:spPr/>
    </dgm:pt>
    <dgm:pt modelId="{CC1BEE84-EDFB-4799-82EB-7D135EDB7A00}" type="pres">
      <dgm:prSet presAssocID="{238EB258-A1FA-4DF5-A663-1EA4855409F5}" presName="sibTrans" presStyleCnt="0"/>
      <dgm:spPr/>
    </dgm:pt>
    <dgm:pt modelId="{C028B5E8-CB29-43A0-A0ED-6D99ABF2EE5B}" type="pres">
      <dgm:prSet presAssocID="{32CD3427-F1D0-4430-AC67-2AC6D3BFEB0C}" presName="textNode" presStyleLbl="node1" presStyleIdx="2" presStyleCnt="7">
        <dgm:presLayoutVars>
          <dgm:bulletEnabled val="1"/>
        </dgm:presLayoutVars>
      </dgm:prSet>
      <dgm:spPr/>
    </dgm:pt>
    <dgm:pt modelId="{A5D0474B-A375-4972-AE1A-A7101EC65384}" type="pres">
      <dgm:prSet presAssocID="{36725BBF-3447-4EAE-BA2A-2008FBBC1470}" presName="sibTrans" presStyleCnt="0"/>
      <dgm:spPr/>
    </dgm:pt>
    <dgm:pt modelId="{BF7FE4E8-D267-4207-8563-D0A8364ECFFB}" type="pres">
      <dgm:prSet presAssocID="{83C085D3-066A-4D23-ADD8-0FF20DBFE10D}" presName="textNode" presStyleLbl="node1" presStyleIdx="3" presStyleCnt="7">
        <dgm:presLayoutVars>
          <dgm:bulletEnabled val="1"/>
        </dgm:presLayoutVars>
      </dgm:prSet>
      <dgm:spPr/>
    </dgm:pt>
    <dgm:pt modelId="{89F5587E-E9D4-43D3-8ABE-0B4CB8691D08}" type="pres">
      <dgm:prSet presAssocID="{66113D9F-1419-49BD-AEF1-6DBAD7F6A790}" presName="sibTrans" presStyleCnt="0"/>
      <dgm:spPr/>
    </dgm:pt>
    <dgm:pt modelId="{67716B87-0792-4D76-8354-ADC4F2C2DD8A}" type="pres">
      <dgm:prSet presAssocID="{47A8B15B-DC2C-4580-A473-26CD16E2703B}" presName="textNode" presStyleLbl="node1" presStyleIdx="4" presStyleCnt="7">
        <dgm:presLayoutVars>
          <dgm:bulletEnabled val="1"/>
        </dgm:presLayoutVars>
      </dgm:prSet>
      <dgm:spPr/>
    </dgm:pt>
    <dgm:pt modelId="{45F42168-6423-45B6-A72A-EF4194971A74}" type="pres">
      <dgm:prSet presAssocID="{7A166771-F0D7-4632-836B-ECF552CF2E38}" presName="sibTrans" presStyleCnt="0"/>
      <dgm:spPr/>
    </dgm:pt>
    <dgm:pt modelId="{41163E76-F616-4A50-A3B2-4DAF1BFE6043}" type="pres">
      <dgm:prSet presAssocID="{B47B59BF-73CC-46D5-86DD-E70644EACBAC}" presName="textNode" presStyleLbl="node1" presStyleIdx="5" presStyleCnt="7">
        <dgm:presLayoutVars>
          <dgm:bulletEnabled val="1"/>
        </dgm:presLayoutVars>
      </dgm:prSet>
      <dgm:spPr/>
    </dgm:pt>
    <dgm:pt modelId="{B1770047-DD23-49FF-8071-B850797C0838}" type="pres">
      <dgm:prSet presAssocID="{B9820D1E-02E0-4EAD-BEDB-2C151E82C147}" presName="sibTrans" presStyleCnt="0"/>
      <dgm:spPr/>
    </dgm:pt>
    <dgm:pt modelId="{16C997D1-094C-43CC-97EE-380DAC31CB19}" type="pres">
      <dgm:prSet presAssocID="{87B7BE8A-C296-47EC-86F8-17877512ACE7}" presName="textNode" presStyleLbl="node1" presStyleIdx="6" presStyleCnt="7">
        <dgm:presLayoutVars>
          <dgm:bulletEnabled val="1"/>
        </dgm:presLayoutVars>
      </dgm:prSet>
      <dgm:spPr/>
    </dgm:pt>
  </dgm:ptLst>
  <dgm:cxnLst>
    <dgm:cxn modelId="{33F09F04-FFB6-4A9C-8713-7F2C22507ED6}" type="presOf" srcId="{47A8B15B-DC2C-4580-A473-26CD16E2703B}" destId="{67716B87-0792-4D76-8354-ADC4F2C2DD8A}" srcOrd="0" destOrd="0" presId="urn:microsoft.com/office/officeart/2005/8/layout/hProcess9"/>
    <dgm:cxn modelId="{2F469B07-EAC7-45BB-9DA7-665164757A55}" srcId="{2A72A113-C704-4212-9A80-C102B4106364}" destId="{87B7BE8A-C296-47EC-86F8-17877512ACE7}" srcOrd="6" destOrd="0" parTransId="{2725AECA-2257-47BD-9F93-86BDC731F1E9}" sibTransId="{CB8F25C5-C026-4DE0-84DD-0353F3FDD03D}"/>
    <dgm:cxn modelId="{E235411E-39E0-4BA2-A21C-60E2B6CD76C8}" type="presOf" srcId="{1A6F56CB-F236-4D94-B959-8B3F07E9CBC6}" destId="{B6BE6F5E-5966-447A-9792-A9930FCE435F}" srcOrd="0" destOrd="0" presId="urn:microsoft.com/office/officeart/2005/8/layout/hProcess9"/>
    <dgm:cxn modelId="{0C574A2D-A5EF-4965-9C38-621E88676E23}" srcId="{2A72A113-C704-4212-9A80-C102B4106364}" destId="{8301A7A1-41D6-4BFE-9F5A-79D277EA44EB}" srcOrd="0" destOrd="0" parTransId="{9A6CBB0B-D165-488E-A5B3-F7EEC83F15DE}" sibTransId="{F1E80336-B8CA-4589-AF35-CE12EB324970}"/>
    <dgm:cxn modelId="{D6796B30-9D2F-4172-ACB0-B47AD05A9CEC}" type="presOf" srcId="{B47B59BF-73CC-46D5-86DD-E70644EACBAC}" destId="{41163E76-F616-4A50-A3B2-4DAF1BFE6043}" srcOrd="0" destOrd="0" presId="urn:microsoft.com/office/officeart/2005/8/layout/hProcess9"/>
    <dgm:cxn modelId="{0C2CDC33-4BE4-49CF-9AA7-ABE9CD6EB278}" type="presOf" srcId="{8301A7A1-41D6-4BFE-9F5A-79D277EA44EB}" destId="{1B75D357-05A0-4F26-8553-7F2192583B70}" srcOrd="0" destOrd="0" presId="urn:microsoft.com/office/officeart/2005/8/layout/hProcess9"/>
    <dgm:cxn modelId="{609DEE4A-BED8-4F03-9088-D655C5542080}" srcId="{2A72A113-C704-4212-9A80-C102B4106364}" destId="{1A6F56CB-F236-4D94-B959-8B3F07E9CBC6}" srcOrd="1" destOrd="0" parTransId="{E787B70A-F269-42DE-9D75-16E5C7C1205A}" sibTransId="{238EB258-A1FA-4DF5-A663-1EA4855409F5}"/>
    <dgm:cxn modelId="{8C03265A-0BD4-4CB5-9CBA-F488B0A3B09A}" type="presOf" srcId="{83C085D3-066A-4D23-ADD8-0FF20DBFE10D}" destId="{BF7FE4E8-D267-4207-8563-D0A8364ECFFB}" srcOrd="0" destOrd="0" presId="urn:microsoft.com/office/officeart/2005/8/layout/hProcess9"/>
    <dgm:cxn modelId="{6D061F7B-60EE-43A7-BE03-C5F7D23F49F4}" srcId="{2A72A113-C704-4212-9A80-C102B4106364}" destId="{B47B59BF-73CC-46D5-86DD-E70644EACBAC}" srcOrd="5" destOrd="0" parTransId="{EEA910AA-5AF1-41B0-B731-7EBDA7F377E8}" sibTransId="{B9820D1E-02E0-4EAD-BEDB-2C151E82C147}"/>
    <dgm:cxn modelId="{8CCC9E8B-25BB-416A-9814-27C508161D38}" type="presOf" srcId="{87B7BE8A-C296-47EC-86F8-17877512ACE7}" destId="{16C997D1-094C-43CC-97EE-380DAC31CB19}" srcOrd="0" destOrd="0" presId="urn:microsoft.com/office/officeart/2005/8/layout/hProcess9"/>
    <dgm:cxn modelId="{349E8EA4-61F6-40D8-8A5B-33224D664F28}" srcId="{2A72A113-C704-4212-9A80-C102B4106364}" destId="{83C085D3-066A-4D23-ADD8-0FF20DBFE10D}" srcOrd="3" destOrd="0" parTransId="{E31ED367-103C-4B79-8734-6715B7D24A3C}" sibTransId="{66113D9F-1419-49BD-AEF1-6DBAD7F6A790}"/>
    <dgm:cxn modelId="{EEAFADA5-2569-4591-9311-25090231D8CD}" srcId="{2A72A113-C704-4212-9A80-C102B4106364}" destId="{32CD3427-F1D0-4430-AC67-2AC6D3BFEB0C}" srcOrd="2" destOrd="0" parTransId="{A421272B-39F2-4B2A-9EBB-9C9623F653E4}" sibTransId="{36725BBF-3447-4EAE-BA2A-2008FBBC1470}"/>
    <dgm:cxn modelId="{DF653FC0-DB5A-49FD-8BFF-973270394D07}" srcId="{2A72A113-C704-4212-9A80-C102B4106364}" destId="{47A8B15B-DC2C-4580-A473-26CD16E2703B}" srcOrd="4" destOrd="0" parTransId="{88D00251-8346-480D-A689-A112C0FE4C5E}" sibTransId="{7A166771-F0D7-4632-836B-ECF552CF2E38}"/>
    <dgm:cxn modelId="{536900D1-98E4-46B1-8443-B1B94196317E}" type="presOf" srcId="{2A72A113-C704-4212-9A80-C102B4106364}" destId="{AFC14F38-FCDD-433A-91F9-B8BF96B92295}" srcOrd="0" destOrd="0" presId="urn:microsoft.com/office/officeart/2005/8/layout/hProcess9"/>
    <dgm:cxn modelId="{CF5FCBEA-907F-479F-B742-BDF716306379}" type="presOf" srcId="{32CD3427-F1D0-4430-AC67-2AC6D3BFEB0C}" destId="{C028B5E8-CB29-43A0-A0ED-6D99ABF2EE5B}" srcOrd="0" destOrd="0" presId="urn:microsoft.com/office/officeart/2005/8/layout/hProcess9"/>
    <dgm:cxn modelId="{189F1C18-2AA7-450C-B111-C669395D9EDB}" type="presParOf" srcId="{AFC14F38-FCDD-433A-91F9-B8BF96B92295}" destId="{2A278D99-9387-4940-8A24-0F1497D71F4C}" srcOrd="0" destOrd="0" presId="urn:microsoft.com/office/officeart/2005/8/layout/hProcess9"/>
    <dgm:cxn modelId="{16A88F40-525F-4ED6-8B14-0C4C55564365}" type="presParOf" srcId="{AFC14F38-FCDD-433A-91F9-B8BF96B92295}" destId="{D54A5D08-4CEF-4332-9060-9B3D42906FA4}" srcOrd="1" destOrd="0" presId="urn:microsoft.com/office/officeart/2005/8/layout/hProcess9"/>
    <dgm:cxn modelId="{4B091006-29E0-4AA7-815E-45457F2782C1}" type="presParOf" srcId="{D54A5D08-4CEF-4332-9060-9B3D42906FA4}" destId="{1B75D357-05A0-4F26-8553-7F2192583B70}" srcOrd="0" destOrd="0" presId="urn:microsoft.com/office/officeart/2005/8/layout/hProcess9"/>
    <dgm:cxn modelId="{D881AD38-64A2-4F97-8D0E-A622932E1689}" type="presParOf" srcId="{D54A5D08-4CEF-4332-9060-9B3D42906FA4}" destId="{7288B6C2-25A6-4637-8888-AE0088094204}" srcOrd="1" destOrd="0" presId="urn:microsoft.com/office/officeart/2005/8/layout/hProcess9"/>
    <dgm:cxn modelId="{8751A901-ABFB-4747-ADF2-18BB9722B63A}" type="presParOf" srcId="{D54A5D08-4CEF-4332-9060-9B3D42906FA4}" destId="{B6BE6F5E-5966-447A-9792-A9930FCE435F}" srcOrd="2" destOrd="0" presId="urn:microsoft.com/office/officeart/2005/8/layout/hProcess9"/>
    <dgm:cxn modelId="{1D03DE0C-947B-4F72-816D-ED2AC3174436}" type="presParOf" srcId="{D54A5D08-4CEF-4332-9060-9B3D42906FA4}" destId="{CC1BEE84-EDFB-4799-82EB-7D135EDB7A00}" srcOrd="3" destOrd="0" presId="urn:microsoft.com/office/officeart/2005/8/layout/hProcess9"/>
    <dgm:cxn modelId="{EC02B33F-85E0-4FB7-8425-4377399820AD}" type="presParOf" srcId="{D54A5D08-4CEF-4332-9060-9B3D42906FA4}" destId="{C028B5E8-CB29-43A0-A0ED-6D99ABF2EE5B}" srcOrd="4" destOrd="0" presId="urn:microsoft.com/office/officeart/2005/8/layout/hProcess9"/>
    <dgm:cxn modelId="{B20CE082-1A75-4144-9883-8DD6E0E33D0F}" type="presParOf" srcId="{D54A5D08-4CEF-4332-9060-9B3D42906FA4}" destId="{A5D0474B-A375-4972-AE1A-A7101EC65384}" srcOrd="5" destOrd="0" presId="urn:microsoft.com/office/officeart/2005/8/layout/hProcess9"/>
    <dgm:cxn modelId="{D3E62DF5-55AA-4C71-91AC-B5C7CF3F0D56}" type="presParOf" srcId="{D54A5D08-4CEF-4332-9060-9B3D42906FA4}" destId="{BF7FE4E8-D267-4207-8563-D0A8364ECFFB}" srcOrd="6" destOrd="0" presId="urn:microsoft.com/office/officeart/2005/8/layout/hProcess9"/>
    <dgm:cxn modelId="{9E772740-BB5E-4EBE-83CA-C609CD2DBA17}" type="presParOf" srcId="{D54A5D08-4CEF-4332-9060-9B3D42906FA4}" destId="{89F5587E-E9D4-43D3-8ABE-0B4CB8691D08}" srcOrd="7" destOrd="0" presId="urn:microsoft.com/office/officeart/2005/8/layout/hProcess9"/>
    <dgm:cxn modelId="{7674A3D4-98D6-4105-8E33-A2837B7448A3}" type="presParOf" srcId="{D54A5D08-4CEF-4332-9060-9B3D42906FA4}" destId="{67716B87-0792-4D76-8354-ADC4F2C2DD8A}" srcOrd="8" destOrd="0" presId="urn:microsoft.com/office/officeart/2005/8/layout/hProcess9"/>
    <dgm:cxn modelId="{FC90A87F-D3A1-42ED-B8D8-E4DB8F8593A5}" type="presParOf" srcId="{D54A5D08-4CEF-4332-9060-9B3D42906FA4}" destId="{45F42168-6423-45B6-A72A-EF4194971A74}" srcOrd="9" destOrd="0" presId="urn:microsoft.com/office/officeart/2005/8/layout/hProcess9"/>
    <dgm:cxn modelId="{98C8AFA4-183C-4811-81A6-DD9CF2E75A7E}" type="presParOf" srcId="{D54A5D08-4CEF-4332-9060-9B3D42906FA4}" destId="{41163E76-F616-4A50-A3B2-4DAF1BFE6043}" srcOrd="10" destOrd="0" presId="urn:microsoft.com/office/officeart/2005/8/layout/hProcess9"/>
    <dgm:cxn modelId="{BA5E4D25-8D75-42DE-A6F7-9D04B232D74B}" type="presParOf" srcId="{D54A5D08-4CEF-4332-9060-9B3D42906FA4}" destId="{B1770047-DD23-49FF-8071-B850797C0838}" srcOrd="11" destOrd="0" presId="urn:microsoft.com/office/officeart/2005/8/layout/hProcess9"/>
    <dgm:cxn modelId="{569CE095-F2FC-49DA-ADA6-F0E771691703}" type="presParOf" srcId="{D54A5D08-4CEF-4332-9060-9B3D42906FA4}" destId="{16C997D1-094C-43CC-97EE-380DAC31CB19}"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40837-01B1-406D-BC00-5DBE18D5A1A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679FD914-D216-4E1C-A8D5-919319B11A97}">
      <dgm:prSet phldrT="[Text]"/>
      <dgm:spPr/>
      <dgm:t>
        <a:bodyPr/>
        <a:lstStyle/>
        <a:p>
          <a:r>
            <a:rPr lang="en-US" dirty="0"/>
            <a:t>PEDIATRIC ASTHMA</a:t>
          </a:r>
        </a:p>
      </dgm:t>
    </dgm:pt>
    <dgm:pt modelId="{45DC2E98-67AF-4EE0-BC71-A7B4F7F0C44F}" type="parTrans" cxnId="{6837F4C4-E2FD-47D1-AFA3-9DE03ACE48E0}">
      <dgm:prSet/>
      <dgm:spPr/>
      <dgm:t>
        <a:bodyPr/>
        <a:lstStyle/>
        <a:p>
          <a:endParaRPr lang="en-US"/>
        </a:p>
      </dgm:t>
    </dgm:pt>
    <dgm:pt modelId="{1B7251DA-AA1C-43EA-A255-3BB43522B145}" type="sibTrans" cxnId="{6837F4C4-E2FD-47D1-AFA3-9DE03ACE48E0}">
      <dgm:prSet/>
      <dgm:spPr/>
      <dgm:t>
        <a:bodyPr/>
        <a:lstStyle/>
        <a:p>
          <a:endParaRPr lang="en-US"/>
        </a:p>
      </dgm:t>
    </dgm:pt>
    <dgm:pt modelId="{DB39956E-5A37-43AC-A098-128215C352A3}">
      <dgm:prSet phldrT="[Text]"/>
      <dgm:spPr/>
      <dgm:t>
        <a:bodyPr/>
        <a:lstStyle/>
        <a:p>
          <a:r>
            <a:rPr lang="en-US" dirty="0"/>
            <a:t> </a:t>
          </a:r>
        </a:p>
      </dgm:t>
    </dgm:pt>
    <dgm:pt modelId="{C71DAD36-F07C-41F9-ADC5-67BE0495D6E8}" type="parTrans" cxnId="{B66F6322-360C-4315-80BA-A521E0DD7D07}">
      <dgm:prSet/>
      <dgm:spPr/>
      <dgm:t>
        <a:bodyPr/>
        <a:lstStyle/>
        <a:p>
          <a:endParaRPr lang="en-US"/>
        </a:p>
      </dgm:t>
    </dgm:pt>
    <dgm:pt modelId="{05272DAA-2F66-491B-9283-E1BA54304710}" type="sibTrans" cxnId="{B66F6322-360C-4315-80BA-A521E0DD7D07}">
      <dgm:prSet/>
      <dgm:spPr/>
      <dgm:t>
        <a:bodyPr/>
        <a:lstStyle/>
        <a:p>
          <a:endParaRPr lang="en-US"/>
        </a:p>
      </dgm:t>
    </dgm:pt>
    <dgm:pt modelId="{0BCD04CC-3C41-4D59-9DBA-F42C176C832C}">
      <dgm:prSet phldrT="[Text]"/>
      <dgm:spPr/>
      <dgm:t>
        <a:bodyPr/>
        <a:lstStyle/>
        <a:p>
          <a:r>
            <a:rPr lang="en-US" dirty="0"/>
            <a:t>DIABETES</a:t>
          </a:r>
        </a:p>
      </dgm:t>
    </dgm:pt>
    <dgm:pt modelId="{5C6EFCFF-2DBD-497F-B646-475533CC201A}" type="parTrans" cxnId="{A484D024-09A9-4C0F-93B6-F6D192A374BC}">
      <dgm:prSet/>
      <dgm:spPr/>
      <dgm:t>
        <a:bodyPr/>
        <a:lstStyle/>
        <a:p>
          <a:endParaRPr lang="en-US"/>
        </a:p>
      </dgm:t>
    </dgm:pt>
    <dgm:pt modelId="{42ADD63C-A7FB-4764-995A-CE27868EF67E}" type="sibTrans" cxnId="{A484D024-09A9-4C0F-93B6-F6D192A374BC}">
      <dgm:prSet/>
      <dgm:spPr/>
      <dgm:t>
        <a:bodyPr/>
        <a:lstStyle/>
        <a:p>
          <a:endParaRPr lang="en-US"/>
        </a:p>
      </dgm:t>
    </dgm:pt>
    <dgm:pt modelId="{B7E3BAFD-687B-4D0B-BF35-E79281913DA4}">
      <dgm:prSet phldrT="[Text]"/>
      <dgm:spPr/>
      <dgm:t>
        <a:bodyPr/>
        <a:lstStyle/>
        <a:p>
          <a:r>
            <a:rPr lang="en-US" dirty="0"/>
            <a:t> </a:t>
          </a:r>
        </a:p>
      </dgm:t>
    </dgm:pt>
    <dgm:pt modelId="{754D5592-8EDB-4171-986B-089639FB263B}" type="parTrans" cxnId="{7977EAC0-9E18-47FE-B814-A8E04FED435C}">
      <dgm:prSet/>
      <dgm:spPr/>
      <dgm:t>
        <a:bodyPr/>
        <a:lstStyle/>
        <a:p>
          <a:endParaRPr lang="en-US"/>
        </a:p>
      </dgm:t>
    </dgm:pt>
    <dgm:pt modelId="{D44DC6B8-16D2-48B4-BAA6-8A410B5BAE9F}" type="sibTrans" cxnId="{7977EAC0-9E18-47FE-B814-A8E04FED435C}">
      <dgm:prSet/>
      <dgm:spPr/>
      <dgm:t>
        <a:bodyPr/>
        <a:lstStyle/>
        <a:p>
          <a:endParaRPr lang="en-US"/>
        </a:p>
      </dgm:t>
    </dgm:pt>
    <dgm:pt modelId="{9DA636D2-B610-446D-B273-B244515F967B}">
      <dgm:prSet phldrT="[Text]"/>
      <dgm:spPr/>
      <dgm:t>
        <a:bodyPr/>
        <a:lstStyle/>
        <a:p>
          <a:r>
            <a:rPr lang="en-US" dirty="0"/>
            <a:t>SUD</a:t>
          </a:r>
        </a:p>
      </dgm:t>
    </dgm:pt>
    <dgm:pt modelId="{D65BD35C-D9A9-4B68-9EC6-0EA2654C2B43}" type="parTrans" cxnId="{5ED5494F-2E01-41D8-BB1C-C07E257EE307}">
      <dgm:prSet/>
      <dgm:spPr/>
      <dgm:t>
        <a:bodyPr/>
        <a:lstStyle/>
        <a:p>
          <a:endParaRPr lang="en-US"/>
        </a:p>
      </dgm:t>
    </dgm:pt>
    <dgm:pt modelId="{376A7161-0A55-4A4E-AB95-E70E2823FE11}" type="sibTrans" cxnId="{5ED5494F-2E01-41D8-BB1C-C07E257EE307}">
      <dgm:prSet/>
      <dgm:spPr/>
      <dgm:t>
        <a:bodyPr/>
        <a:lstStyle/>
        <a:p>
          <a:endParaRPr lang="en-US"/>
        </a:p>
      </dgm:t>
    </dgm:pt>
    <dgm:pt modelId="{C2598D13-7DDA-43ED-93B8-F76F67CC3BF7}">
      <dgm:prSet phldrT="[Text]"/>
      <dgm:spPr/>
      <dgm:t>
        <a:bodyPr/>
        <a:lstStyle/>
        <a:p>
          <a:r>
            <a:rPr lang="en-US" dirty="0"/>
            <a:t> </a:t>
          </a:r>
        </a:p>
      </dgm:t>
    </dgm:pt>
    <dgm:pt modelId="{314158A8-7204-4E45-B60B-737A519E6606}" type="sibTrans" cxnId="{8F37305B-8AFF-4796-82B3-FA706AF0DC3B}">
      <dgm:prSet/>
      <dgm:spPr/>
      <dgm:t>
        <a:bodyPr/>
        <a:lstStyle/>
        <a:p>
          <a:endParaRPr lang="en-US"/>
        </a:p>
      </dgm:t>
    </dgm:pt>
    <dgm:pt modelId="{78A34F27-4AC9-4BA5-BEC1-1F1F61C4D94B}" type="parTrans" cxnId="{8F37305B-8AFF-4796-82B3-FA706AF0DC3B}">
      <dgm:prSet/>
      <dgm:spPr/>
      <dgm:t>
        <a:bodyPr/>
        <a:lstStyle/>
        <a:p>
          <a:endParaRPr lang="en-US"/>
        </a:p>
      </dgm:t>
    </dgm:pt>
    <dgm:pt modelId="{11757268-5324-473A-B6E1-61C56104C5CA}" type="pres">
      <dgm:prSet presAssocID="{19D40837-01B1-406D-BC00-5DBE18D5A1A6}" presName="Name0" presStyleCnt="0">
        <dgm:presLayoutVars>
          <dgm:chMax/>
          <dgm:chPref/>
          <dgm:dir/>
        </dgm:presLayoutVars>
      </dgm:prSet>
      <dgm:spPr/>
    </dgm:pt>
    <dgm:pt modelId="{E594E734-AC0B-430F-8322-D48A6784B9CF}" type="pres">
      <dgm:prSet presAssocID="{C2598D13-7DDA-43ED-93B8-F76F67CC3BF7}" presName="composite" presStyleCnt="0">
        <dgm:presLayoutVars>
          <dgm:chMax val="1"/>
          <dgm:chPref val="1"/>
        </dgm:presLayoutVars>
      </dgm:prSet>
      <dgm:spPr/>
    </dgm:pt>
    <dgm:pt modelId="{4735CC4C-598A-4226-BC76-234FB506E8CE}" type="pres">
      <dgm:prSet presAssocID="{C2598D13-7DDA-43ED-93B8-F76F67CC3BF7}" presName="Accent" presStyleLbl="trAlignAcc1" presStyleIdx="0" presStyleCnt="3" custLinFactNeighborX="-295">
        <dgm:presLayoutVars>
          <dgm:chMax val="0"/>
          <dgm:chPref val="0"/>
        </dgm:presLayoutVars>
      </dgm:prSet>
      <dgm:spPr/>
    </dgm:pt>
    <dgm:pt modelId="{163C98A8-8204-453E-9C10-FC3348D8863E}" type="pres">
      <dgm:prSet presAssocID="{C2598D13-7DDA-43ED-93B8-F76F67CC3BF7}" presName="Image" presStyleLbl="alignImgPlace1" presStyleIdx="0" presStyleCnt="3">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8285B5A-C73D-42BC-9B3D-A8361307D180}" type="pres">
      <dgm:prSet presAssocID="{C2598D13-7DDA-43ED-93B8-F76F67CC3BF7}" presName="ChildComposite" presStyleCnt="0"/>
      <dgm:spPr/>
    </dgm:pt>
    <dgm:pt modelId="{B1166EE1-62C0-4285-B7A9-188A16B1D874}" type="pres">
      <dgm:prSet presAssocID="{C2598D13-7DDA-43ED-93B8-F76F67CC3BF7}" presName="Child" presStyleLbl="node1" presStyleIdx="0" presStyleCnt="3">
        <dgm:presLayoutVars>
          <dgm:chMax val="0"/>
          <dgm:chPref val="0"/>
          <dgm:bulletEnabled val="1"/>
        </dgm:presLayoutVars>
      </dgm:prSet>
      <dgm:spPr/>
    </dgm:pt>
    <dgm:pt modelId="{78054CB0-F6CB-426C-9BD8-A8B18592F77E}" type="pres">
      <dgm:prSet presAssocID="{C2598D13-7DDA-43ED-93B8-F76F67CC3BF7}" presName="Parent" presStyleLbl="revTx" presStyleIdx="0" presStyleCnt="3">
        <dgm:presLayoutVars>
          <dgm:chMax val="1"/>
          <dgm:chPref val="0"/>
          <dgm:bulletEnabled val="1"/>
        </dgm:presLayoutVars>
      </dgm:prSet>
      <dgm:spPr/>
    </dgm:pt>
    <dgm:pt modelId="{1D3EED85-FF14-4508-8465-8288B0D606FD}" type="pres">
      <dgm:prSet presAssocID="{314158A8-7204-4E45-B60B-737A519E6606}" presName="sibTrans" presStyleCnt="0"/>
      <dgm:spPr/>
    </dgm:pt>
    <dgm:pt modelId="{AD335151-C8B1-425F-B2EB-4FCE82D50A91}" type="pres">
      <dgm:prSet presAssocID="{DB39956E-5A37-43AC-A098-128215C352A3}" presName="composite" presStyleCnt="0">
        <dgm:presLayoutVars>
          <dgm:chMax val="1"/>
          <dgm:chPref val="1"/>
        </dgm:presLayoutVars>
      </dgm:prSet>
      <dgm:spPr/>
    </dgm:pt>
    <dgm:pt modelId="{4CAC573D-D02A-4141-9B5D-E359F82094E7}" type="pres">
      <dgm:prSet presAssocID="{DB39956E-5A37-43AC-A098-128215C352A3}" presName="Accent" presStyleLbl="trAlignAcc1" presStyleIdx="1" presStyleCnt="3">
        <dgm:presLayoutVars>
          <dgm:chMax val="0"/>
          <dgm:chPref val="0"/>
        </dgm:presLayoutVars>
      </dgm:prSet>
      <dgm:spPr/>
    </dgm:pt>
    <dgm:pt modelId="{BA24D038-32D2-49D8-9093-EF3E6AE6C740}" type="pres">
      <dgm:prSet presAssocID="{DB39956E-5A37-43AC-A098-128215C352A3}"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9B19F610-AADF-4E55-91C0-2244806DB7A2}" type="pres">
      <dgm:prSet presAssocID="{DB39956E-5A37-43AC-A098-128215C352A3}" presName="ChildComposite" presStyleCnt="0"/>
      <dgm:spPr/>
    </dgm:pt>
    <dgm:pt modelId="{C83F2BB7-18A9-4F2C-BEC2-B0A5737C2629}" type="pres">
      <dgm:prSet presAssocID="{DB39956E-5A37-43AC-A098-128215C352A3}" presName="Child" presStyleLbl="node1" presStyleIdx="1" presStyleCnt="3">
        <dgm:presLayoutVars>
          <dgm:chMax val="0"/>
          <dgm:chPref val="0"/>
          <dgm:bulletEnabled val="1"/>
        </dgm:presLayoutVars>
      </dgm:prSet>
      <dgm:spPr/>
    </dgm:pt>
    <dgm:pt modelId="{F8A0B01D-87D6-4312-8D53-47B4819BE510}" type="pres">
      <dgm:prSet presAssocID="{DB39956E-5A37-43AC-A098-128215C352A3}" presName="Parent" presStyleLbl="revTx" presStyleIdx="1" presStyleCnt="3">
        <dgm:presLayoutVars>
          <dgm:chMax val="1"/>
          <dgm:chPref val="0"/>
          <dgm:bulletEnabled val="1"/>
        </dgm:presLayoutVars>
      </dgm:prSet>
      <dgm:spPr/>
    </dgm:pt>
    <dgm:pt modelId="{08ED461D-B1F5-4CAD-8071-770592074CA0}" type="pres">
      <dgm:prSet presAssocID="{05272DAA-2F66-491B-9283-E1BA54304710}" presName="sibTrans" presStyleCnt="0"/>
      <dgm:spPr/>
    </dgm:pt>
    <dgm:pt modelId="{CEFE011C-C938-4E26-96BD-DE25771D9FA4}" type="pres">
      <dgm:prSet presAssocID="{B7E3BAFD-687B-4D0B-BF35-E79281913DA4}" presName="composite" presStyleCnt="0">
        <dgm:presLayoutVars>
          <dgm:chMax val="1"/>
          <dgm:chPref val="1"/>
        </dgm:presLayoutVars>
      </dgm:prSet>
      <dgm:spPr/>
    </dgm:pt>
    <dgm:pt modelId="{7F99FE99-9C1A-4029-9835-B054E268AAAA}" type="pres">
      <dgm:prSet presAssocID="{B7E3BAFD-687B-4D0B-BF35-E79281913DA4}" presName="Accent" presStyleLbl="trAlignAcc1" presStyleIdx="2" presStyleCnt="3">
        <dgm:presLayoutVars>
          <dgm:chMax val="0"/>
          <dgm:chPref val="0"/>
        </dgm:presLayoutVars>
      </dgm:prSet>
      <dgm:spPr/>
    </dgm:pt>
    <dgm:pt modelId="{80B495AB-9115-4F4D-B4D1-002A672FBE6E}" type="pres">
      <dgm:prSet presAssocID="{B7E3BAFD-687B-4D0B-BF35-E79281913DA4}" presName="Image" presStyleLbl="alignImgPlace1" presStyleIdx="2" presStyleCnt="3">
        <dgm:presLayoutVars>
          <dgm:chMax val="0"/>
          <dgm:chPref val="0"/>
        </dgm:presLayoutVars>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C124D84-202D-46FE-B647-B307186A0C03}" type="pres">
      <dgm:prSet presAssocID="{B7E3BAFD-687B-4D0B-BF35-E79281913DA4}" presName="ChildComposite" presStyleCnt="0"/>
      <dgm:spPr/>
    </dgm:pt>
    <dgm:pt modelId="{65C27784-082A-4DDF-8A3D-93D5E912E23C}" type="pres">
      <dgm:prSet presAssocID="{B7E3BAFD-687B-4D0B-BF35-E79281913DA4}" presName="Child" presStyleLbl="node1" presStyleIdx="2" presStyleCnt="3">
        <dgm:presLayoutVars>
          <dgm:chMax val="0"/>
          <dgm:chPref val="0"/>
          <dgm:bulletEnabled val="1"/>
        </dgm:presLayoutVars>
      </dgm:prSet>
      <dgm:spPr/>
    </dgm:pt>
    <dgm:pt modelId="{55B6D400-29D8-4D05-A61F-A4696049A071}" type="pres">
      <dgm:prSet presAssocID="{B7E3BAFD-687B-4D0B-BF35-E79281913DA4}" presName="Parent" presStyleLbl="revTx" presStyleIdx="2" presStyleCnt="3">
        <dgm:presLayoutVars>
          <dgm:chMax val="1"/>
          <dgm:chPref val="0"/>
          <dgm:bulletEnabled val="1"/>
        </dgm:presLayoutVars>
      </dgm:prSet>
      <dgm:spPr/>
    </dgm:pt>
  </dgm:ptLst>
  <dgm:cxnLst>
    <dgm:cxn modelId="{B66F6322-360C-4315-80BA-A521E0DD7D07}" srcId="{19D40837-01B1-406D-BC00-5DBE18D5A1A6}" destId="{DB39956E-5A37-43AC-A098-128215C352A3}" srcOrd="1" destOrd="0" parTransId="{C71DAD36-F07C-41F9-ADC5-67BE0495D6E8}" sibTransId="{05272DAA-2F66-491B-9283-E1BA54304710}"/>
    <dgm:cxn modelId="{A484D024-09A9-4C0F-93B6-F6D192A374BC}" srcId="{DB39956E-5A37-43AC-A098-128215C352A3}" destId="{0BCD04CC-3C41-4D59-9DBA-F42C176C832C}" srcOrd="0" destOrd="0" parTransId="{5C6EFCFF-2DBD-497F-B646-475533CC201A}" sibTransId="{42ADD63C-A7FB-4764-995A-CE27868EF67E}"/>
    <dgm:cxn modelId="{E6B01129-1E97-4FFD-9566-125A82783C53}" type="presOf" srcId="{0BCD04CC-3C41-4D59-9DBA-F42C176C832C}" destId="{C83F2BB7-18A9-4F2C-BEC2-B0A5737C2629}" srcOrd="0" destOrd="0" presId="urn:microsoft.com/office/officeart/2008/layout/CaptionedPictures"/>
    <dgm:cxn modelId="{8F37305B-8AFF-4796-82B3-FA706AF0DC3B}" srcId="{19D40837-01B1-406D-BC00-5DBE18D5A1A6}" destId="{C2598D13-7DDA-43ED-93B8-F76F67CC3BF7}" srcOrd="0" destOrd="0" parTransId="{78A34F27-4AC9-4BA5-BEC1-1F1F61C4D94B}" sibTransId="{314158A8-7204-4E45-B60B-737A519E6606}"/>
    <dgm:cxn modelId="{1C624C5C-F202-4205-A9AE-55EA0186BFF0}" type="presOf" srcId="{C2598D13-7DDA-43ED-93B8-F76F67CC3BF7}" destId="{78054CB0-F6CB-426C-9BD8-A8B18592F77E}" srcOrd="0" destOrd="0" presId="urn:microsoft.com/office/officeart/2008/layout/CaptionedPictures"/>
    <dgm:cxn modelId="{50805542-1CC8-4096-8B4D-F23143EDB0C1}" type="presOf" srcId="{9DA636D2-B610-446D-B273-B244515F967B}" destId="{65C27784-082A-4DDF-8A3D-93D5E912E23C}" srcOrd="0" destOrd="0" presId="urn:microsoft.com/office/officeart/2008/layout/CaptionedPictures"/>
    <dgm:cxn modelId="{5ED5494F-2E01-41D8-BB1C-C07E257EE307}" srcId="{B7E3BAFD-687B-4D0B-BF35-E79281913DA4}" destId="{9DA636D2-B610-446D-B273-B244515F967B}" srcOrd="0" destOrd="0" parTransId="{D65BD35C-D9A9-4B68-9EC6-0EA2654C2B43}" sibTransId="{376A7161-0A55-4A4E-AB95-E70E2823FE11}"/>
    <dgm:cxn modelId="{AE05E581-06B3-4852-8BD5-CD0BC914436C}" type="presOf" srcId="{DB39956E-5A37-43AC-A098-128215C352A3}" destId="{F8A0B01D-87D6-4312-8D53-47B4819BE510}" srcOrd="0" destOrd="0" presId="urn:microsoft.com/office/officeart/2008/layout/CaptionedPictures"/>
    <dgm:cxn modelId="{36C771A7-BF91-434C-BF8C-AEF0D7D26F36}" type="presOf" srcId="{B7E3BAFD-687B-4D0B-BF35-E79281913DA4}" destId="{55B6D400-29D8-4D05-A61F-A4696049A071}" srcOrd="0" destOrd="0" presId="urn:microsoft.com/office/officeart/2008/layout/CaptionedPictures"/>
    <dgm:cxn modelId="{9B6216AE-F5F7-44E5-A997-6403AEF7BAA6}" type="presOf" srcId="{19D40837-01B1-406D-BC00-5DBE18D5A1A6}" destId="{11757268-5324-473A-B6E1-61C56104C5CA}" srcOrd="0" destOrd="0" presId="urn:microsoft.com/office/officeart/2008/layout/CaptionedPictures"/>
    <dgm:cxn modelId="{7977EAC0-9E18-47FE-B814-A8E04FED435C}" srcId="{19D40837-01B1-406D-BC00-5DBE18D5A1A6}" destId="{B7E3BAFD-687B-4D0B-BF35-E79281913DA4}" srcOrd="2" destOrd="0" parTransId="{754D5592-8EDB-4171-986B-089639FB263B}" sibTransId="{D44DC6B8-16D2-48B4-BAA6-8A410B5BAE9F}"/>
    <dgm:cxn modelId="{6837F4C4-E2FD-47D1-AFA3-9DE03ACE48E0}" srcId="{C2598D13-7DDA-43ED-93B8-F76F67CC3BF7}" destId="{679FD914-D216-4E1C-A8D5-919319B11A97}" srcOrd="0" destOrd="0" parTransId="{45DC2E98-67AF-4EE0-BC71-A7B4F7F0C44F}" sibTransId="{1B7251DA-AA1C-43EA-A255-3BB43522B145}"/>
    <dgm:cxn modelId="{22D292E6-53E6-4978-8955-38E009A7D97E}" type="presOf" srcId="{679FD914-D216-4E1C-A8D5-919319B11A97}" destId="{B1166EE1-62C0-4285-B7A9-188A16B1D874}" srcOrd="0" destOrd="0" presId="urn:microsoft.com/office/officeart/2008/layout/CaptionedPictures"/>
    <dgm:cxn modelId="{18C63E7A-1639-4752-8469-AD93B37D8C32}" type="presParOf" srcId="{11757268-5324-473A-B6E1-61C56104C5CA}" destId="{E594E734-AC0B-430F-8322-D48A6784B9CF}" srcOrd="0" destOrd="0" presId="urn:microsoft.com/office/officeart/2008/layout/CaptionedPictures"/>
    <dgm:cxn modelId="{19D63060-9544-4E07-A4F2-D29D4D2CE4DB}" type="presParOf" srcId="{E594E734-AC0B-430F-8322-D48A6784B9CF}" destId="{4735CC4C-598A-4226-BC76-234FB506E8CE}" srcOrd="0" destOrd="0" presId="urn:microsoft.com/office/officeart/2008/layout/CaptionedPictures"/>
    <dgm:cxn modelId="{78E62574-937A-4566-829F-0DD967DBBCBF}" type="presParOf" srcId="{E594E734-AC0B-430F-8322-D48A6784B9CF}" destId="{163C98A8-8204-453E-9C10-FC3348D8863E}" srcOrd="1" destOrd="0" presId="urn:microsoft.com/office/officeart/2008/layout/CaptionedPictures"/>
    <dgm:cxn modelId="{F4EBBFBB-51D9-41D4-B3C5-2C01310362DE}" type="presParOf" srcId="{E594E734-AC0B-430F-8322-D48A6784B9CF}" destId="{48285B5A-C73D-42BC-9B3D-A8361307D180}" srcOrd="2" destOrd="0" presId="urn:microsoft.com/office/officeart/2008/layout/CaptionedPictures"/>
    <dgm:cxn modelId="{8F8E6012-845B-4B70-8AC8-87FB3FE1305B}" type="presParOf" srcId="{48285B5A-C73D-42BC-9B3D-A8361307D180}" destId="{B1166EE1-62C0-4285-B7A9-188A16B1D874}" srcOrd="0" destOrd="0" presId="urn:microsoft.com/office/officeart/2008/layout/CaptionedPictures"/>
    <dgm:cxn modelId="{9917F6C3-68CE-492D-92B2-350C45A5DFA1}" type="presParOf" srcId="{48285B5A-C73D-42BC-9B3D-A8361307D180}" destId="{78054CB0-F6CB-426C-9BD8-A8B18592F77E}" srcOrd="1" destOrd="0" presId="urn:microsoft.com/office/officeart/2008/layout/CaptionedPictures"/>
    <dgm:cxn modelId="{113D1C00-1C03-43F4-BC6B-6E040A8EEB44}" type="presParOf" srcId="{11757268-5324-473A-B6E1-61C56104C5CA}" destId="{1D3EED85-FF14-4508-8465-8288B0D606FD}" srcOrd="1" destOrd="0" presId="urn:microsoft.com/office/officeart/2008/layout/CaptionedPictures"/>
    <dgm:cxn modelId="{828FCB2D-DA86-40DE-8DE8-AF570B88E34D}" type="presParOf" srcId="{11757268-5324-473A-B6E1-61C56104C5CA}" destId="{AD335151-C8B1-425F-B2EB-4FCE82D50A91}" srcOrd="2" destOrd="0" presId="urn:microsoft.com/office/officeart/2008/layout/CaptionedPictures"/>
    <dgm:cxn modelId="{7F6C4F79-DCA6-440A-A47D-DFB663C33AAA}" type="presParOf" srcId="{AD335151-C8B1-425F-B2EB-4FCE82D50A91}" destId="{4CAC573D-D02A-4141-9B5D-E359F82094E7}" srcOrd="0" destOrd="0" presId="urn:microsoft.com/office/officeart/2008/layout/CaptionedPictures"/>
    <dgm:cxn modelId="{D723CDBF-4DAC-488C-8509-B43E169C26D4}" type="presParOf" srcId="{AD335151-C8B1-425F-B2EB-4FCE82D50A91}" destId="{BA24D038-32D2-49D8-9093-EF3E6AE6C740}" srcOrd="1" destOrd="0" presId="urn:microsoft.com/office/officeart/2008/layout/CaptionedPictures"/>
    <dgm:cxn modelId="{A4053B34-C416-466C-AAB8-D8E4077CFBE2}" type="presParOf" srcId="{AD335151-C8B1-425F-B2EB-4FCE82D50A91}" destId="{9B19F610-AADF-4E55-91C0-2244806DB7A2}" srcOrd="2" destOrd="0" presId="urn:microsoft.com/office/officeart/2008/layout/CaptionedPictures"/>
    <dgm:cxn modelId="{AA84C394-B3B9-4A70-9436-052716F70C14}" type="presParOf" srcId="{9B19F610-AADF-4E55-91C0-2244806DB7A2}" destId="{C83F2BB7-18A9-4F2C-BEC2-B0A5737C2629}" srcOrd="0" destOrd="0" presId="urn:microsoft.com/office/officeart/2008/layout/CaptionedPictures"/>
    <dgm:cxn modelId="{96542B64-7893-4219-BBD0-B6E211DAB231}" type="presParOf" srcId="{9B19F610-AADF-4E55-91C0-2244806DB7A2}" destId="{F8A0B01D-87D6-4312-8D53-47B4819BE510}" srcOrd="1" destOrd="0" presId="urn:microsoft.com/office/officeart/2008/layout/CaptionedPictures"/>
    <dgm:cxn modelId="{A7834D5F-484D-4169-8150-0A108520341E}" type="presParOf" srcId="{11757268-5324-473A-B6E1-61C56104C5CA}" destId="{08ED461D-B1F5-4CAD-8071-770592074CA0}" srcOrd="3" destOrd="0" presId="urn:microsoft.com/office/officeart/2008/layout/CaptionedPictures"/>
    <dgm:cxn modelId="{7DE804B3-5901-42BF-8C4A-63FD3AEF9969}" type="presParOf" srcId="{11757268-5324-473A-B6E1-61C56104C5CA}" destId="{CEFE011C-C938-4E26-96BD-DE25771D9FA4}" srcOrd="4" destOrd="0" presId="urn:microsoft.com/office/officeart/2008/layout/CaptionedPictures"/>
    <dgm:cxn modelId="{289BADD3-54CD-4A9E-ADAE-4301CFF261DB}" type="presParOf" srcId="{CEFE011C-C938-4E26-96BD-DE25771D9FA4}" destId="{7F99FE99-9C1A-4029-9835-B054E268AAAA}" srcOrd="0" destOrd="0" presId="urn:microsoft.com/office/officeart/2008/layout/CaptionedPictures"/>
    <dgm:cxn modelId="{18B5E540-EC06-43DD-8020-7147A2906511}" type="presParOf" srcId="{CEFE011C-C938-4E26-96BD-DE25771D9FA4}" destId="{80B495AB-9115-4F4D-B4D1-002A672FBE6E}" srcOrd="1" destOrd="0" presId="urn:microsoft.com/office/officeart/2008/layout/CaptionedPictures"/>
    <dgm:cxn modelId="{90265902-09EF-4A1A-8B52-1A37337040A4}" type="presParOf" srcId="{CEFE011C-C938-4E26-96BD-DE25771D9FA4}" destId="{8C124D84-202D-46FE-B647-B307186A0C03}" srcOrd="2" destOrd="0" presId="urn:microsoft.com/office/officeart/2008/layout/CaptionedPictures"/>
    <dgm:cxn modelId="{FBB182B8-A0FA-4BAE-A37C-0198CA6F68AF}" type="presParOf" srcId="{8C124D84-202D-46FE-B647-B307186A0C03}" destId="{65C27784-082A-4DDF-8A3D-93D5E912E23C}" srcOrd="0" destOrd="0" presId="urn:microsoft.com/office/officeart/2008/layout/CaptionedPictures"/>
    <dgm:cxn modelId="{E33B99D5-EC6C-43FA-BA05-3F0A03600ABF}" type="presParOf" srcId="{8C124D84-202D-46FE-B647-B307186A0C03}" destId="{55B6D400-29D8-4D05-A61F-A4696049A07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080F-A880-4432-877E-229961E8C435}">
      <dsp:nvSpPr>
        <dsp:cNvPr id="0" name=""/>
        <dsp:cNvSpPr/>
      </dsp:nvSpPr>
      <dsp:spPr>
        <a:xfrm rot="5400000">
          <a:off x="3898996" y="-1186788"/>
          <a:ext cx="1662743" cy="44521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Other Pay for Performance measures focus on increasing member well visits, and dental visits, as well as referrals to appropriate follow-up care.</a:t>
          </a:r>
        </a:p>
      </dsp:txBody>
      <dsp:txXfrm rot="-5400000">
        <a:off x="2504312" y="289064"/>
        <a:ext cx="4370943" cy="1500407"/>
      </dsp:txXfrm>
    </dsp:sp>
    <dsp:sp modelId="{568DCB74-1FF8-42E1-9730-286B5392D99D}">
      <dsp:nvSpPr>
        <dsp:cNvPr id="0" name=""/>
        <dsp:cNvSpPr/>
      </dsp:nvSpPr>
      <dsp:spPr>
        <a:xfrm>
          <a:off x="0" y="52"/>
          <a:ext cx="2504312" cy="2078429"/>
        </a:xfrm>
        <a:prstGeom prst="roundRect">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01461" y="101513"/>
        <a:ext cx="2301390" cy="1875507"/>
      </dsp:txXfrm>
    </dsp:sp>
    <dsp:sp modelId="{AF9CDC9E-F2E0-49F1-B0F5-F76248F40E6A}">
      <dsp:nvSpPr>
        <dsp:cNvPr id="0" name=""/>
        <dsp:cNvSpPr/>
      </dsp:nvSpPr>
      <dsp:spPr>
        <a:xfrm rot="5400000">
          <a:off x="3898996" y="995562"/>
          <a:ext cx="1662743" cy="44521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PAC aims to target the high cost services that are avoidable. </a:t>
          </a:r>
        </a:p>
      </dsp:txBody>
      <dsp:txXfrm rot="-5400000">
        <a:off x="2504312" y="2471414"/>
        <a:ext cx="4370943" cy="1500407"/>
      </dsp:txXfrm>
    </dsp:sp>
    <dsp:sp modelId="{0288B335-879E-4C61-B8C8-5E2DF87BC940}">
      <dsp:nvSpPr>
        <dsp:cNvPr id="0" name=""/>
        <dsp:cNvSpPr/>
      </dsp:nvSpPr>
      <dsp:spPr>
        <a:xfrm>
          <a:off x="0" y="2182403"/>
          <a:ext cx="2504312" cy="2078429"/>
        </a:xfrm>
        <a:prstGeom prst="roundRect">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01461" y="2283864"/>
        <a:ext cx="2301390" cy="1875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7C310-23A2-4764-BC17-489C504EABD0}">
      <dsp:nvSpPr>
        <dsp:cNvPr id="0" name=""/>
        <dsp:cNvSpPr/>
      </dsp:nvSpPr>
      <dsp:spPr>
        <a:xfrm>
          <a:off x="0" y="0"/>
          <a:ext cx="8089558" cy="1083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t>Chronic</a:t>
          </a:r>
        </a:p>
        <a:p>
          <a:pPr marL="0" lvl="0" indent="0" algn="l" defTabSz="800100">
            <a:lnSpc>
              <a:spcPct val="90000"/>
            </a:lnSpc>
            <a:spcBef>
              <a:spcPct val="0"/>
            </a:spcBef>
            <a:spcAft>
              <a:spcPct val="35000"/>
            </a:spcAft>
            <a:buNone/>
          </a:pPr>
          <a:r>
            <a:rPr lang="en-US" sz="1800" kern="1200" dirty="0"/>
            <a:t>Asthma, Diabetes, Mental Illness, Substance Use Disorder</a:t>
          </a:r>
        </a:p>
      </dsp:txBody>
      <dsp:txXfrm>
        <a:off x="1726303" y="0"/>
        <a:ext cx="6363254" cy="1083917"/>
      </dsp:txXfrm>
    </dsp:sp>
    <dsp:sp modelId="{48A98FD4-57C9-446D-B748-4CB5735A5653}">
      <dsp:nvSpPr>
        <dsp:cNvPr id="0" name=""/>
        <dsp:cNvSpPr/>
      </dsp:nvSpPr>
      <dsp:spPr>
        <a:xfrm>
          <a:off x="346702" y="108391"/>
          <a:ext cx="1141291" cy="867134"/>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5287A-7D2C-47A0-84A6-0E69C2A449A7}">
      <dsp:nvSpPr>
        <dsp:cNvPr id="0" name=""/>
        <dsp:cNvSpPr/>
      </dsp:nvSpPr>
      <dsp:spPr>
        <a:xfrm>
          <a:off x="0" y="1192309"/>
          <a:ext cx="8089558" cy="1083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t>System Related Failure</a:t>
          </a:r>
        </a:p>
        <a:p>
          <a:pPr marL="0" lvl="0" indent="0" algn="l" defTabSz="800100">
            <a:lnSpc>
              <a:spcPct val="90000"/>
            </a:lnSpc>
            <a:spcBef>
              <a:spcPct val="0"/>
            </a:spcBef>
            <a:spcAft>
              <a:spcPct val="35000"/>
            </a:spcAft>
            <a:buNone/>
          </a:pPr>
          <a:r>
            <a:rPr lang="en-US" sz="1800" kern="1200" dirty="0"/>
            <a:t>Routine sick care, Pancreatitis, Sepsis</a:t>
          </a:r>
        </a:p>
      </dsp:txBody>
      <dsp:txXfrm>
        <a:off x="1726303" y="1192309"/>
        <a:ext cx="6363254" cy="1083917"/>
      </dsp:txXfrm>
    </dsp:sp>
    <dsp:sp modelId="{AFA6C5C2-762E-4BCC-87D7-2E231C99B9B7}">
      <dsp:nvSpPr>
        <dsp:cNvPr id="0" name=""/>
        <dsp:cNvSpPr/>
      </dsp:nvSpPr>
      <dsp:spPr>
        <a:xfrm>
          <a:off x="320346" y="1300701"/>
          <a:ext cx="1194002" cy="8671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8D32F1-BD8B-4571-9631-5883EC8A741D}">
      <dsp:nvSpPr>
        <dsp:cNvPr id="0" name=""/>
        <dsp:cNvSpPr/>
      </dsp:nvSpPr>
      <dsp:spPr>
        <a:xfrm>
          <a:off x="0" y="2384619"/>
          <a:ext cx="8089558" cy="1083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t>Other</a:t>
          </a:r>
        </a:p>
        <a:p>
          <a:pPr marL="0" lvl="0" indent="0" algn="l" defTabSz="800100">
            <a:lnSpc>
              <a:spcPct val="90000"/>
            </a:lnSpc>
            <a:spcBef>
              <a:spcPct val="0"/>
            </a:spcBef>
            <a:spcAft>
              <a:spcPct val="35000"/>
            </a:spcAft>
            <a:buNone/>
          </a:pPr>
          <a:r>
            <a:rPr lang="en-US" sz="1800" kern="1200" dirty="0"/>
            <a:t>Pregnancy, Newborn, Hepatitis C</a:t>
          </a:r>
        </a:p>
      </dsp:txBody>
      <dsp:txXfrm>
        <a:off x="1726303" y="2384619"/>
        <a:ext cx="6363254" cy="1083917"/>
      </dsp:txXfrm>
    </dsp:sp>
    <dsp:sp modelId="{D53970D4-80F5-42CE-8F1F-1E11BA4B1CA9}">
      <dsp:nvSpPr>
        <dsp:cNvPr id="0" name=""/>
        <dsp:cNvSpPr/>
      </dsp:nvSpPr>
      <dsp:spPr>
        <a:xfrm>
          <a:off x="293982" y="2493011"/>
          <a:ext cx="1246730" cy="86713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5E22C5-AD49-4619-A52C-9CC8D0BB4416}">
      <dsp:nvSpPr>
        <dsp:cNvPr id="0" name=""/>
        <dsp:cNvSpPr/>
      </dsp:nvSpPr>
      <dsp:spPr>
        <a:xfrm>
          <a:off x="0" y="3576929"/>
          <a:ext cx="8089558" cy="1083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b="1" u="sng" kern="1200" dirty="0"/>
        </a:p>
        <a:p>
          <a:pPr marL="0" lvl="0" indent="0" algn="l" defTabSz="800100">
            <a:lnSpc>
              <a:spcPct val="90000"/>
            </a:lnSpc>
            <a:spcBef>
              <a:spcPct val="0"/>
            </a:spcBef>
            <a:spcAft>
              <a:spcPct val="35000"/>
            </a:spcAft>
            <a:buNone/>
          </a:pPr>
          <a:r>
            <a:rPr lang="en-US" sz="1800" b="1" u="sng" kern="1200" dirty="0"/>
            <a:t>Procedural</a:t>
          </a:r>
        </a:p>
        <a:p>
          <a:pPr marL="0" lvl="0" indent="0" algn="l" defTabSz="800100">
            <a:lnSpc>
              <a:spcPct val="90000"/>
            </a:lnSpc>
            <a:spcBef>
              <a:spcPct val="0"/>
            </a:spcBef>
            <a:spcAft>
              <a:spcPct val="35000"/>
            </a:spcAft>
            <a:buNone/>
          </a:pPr>
          <a:r>
            <a:rPr lang="en-US" sz="1800" kern="1200" dirty="0"/>
            <a:t>Tonsillectomy, Gall Bladder Surgery, Colonoscopy</a:t>
          </a:r>
        </a:p>
        <a:p>
          <a:pPr marL="0" lvl="0" indent="0" algn="l" defTabSz="800100">
            <a:lnSpc>
              <a:spcPct val="90000"/>
            </a:lnSpc>
            <a:spcBef>
              <a:spcPct val="0"/>
            </a:spcBef>
            <a:spcAft>
              <a:spcPct val="35000"/>
            </a:spcAft>
            <a:buNone/>
          </a:pPr>
          <a:endParaRPr lang="en-US" sz="1800" kern="1200" dirty="0"/>
        </a:p>
      </dsp:txBody>
      <dsp:txXfrm>
        <a:off x="1726303" y="3576929"/>
        <a:ext cx="6363254" cy="1083917"/>
      </dsp:txXfrm>
    </dsp:sp>
    <dsp:sp modelId="{E261F80D-0EF7-4CCA-9DBF-1510FAF95991}">
      <dsp:nvSpPr>
        <dsp:cNvPr id="0" name=""/>
        <dsp:cNvSpPr/>
      </dsp:nvSpPr>
      <dsp:spPr>
        <a:xfrm>
          <a:off x="267618" y="3685321"/>
          <a:ext cx="1299458" cy="867134"/>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90D2E-053B-4523-9106-213951D866FE}">
      <dsp:nvSpPr>
        <dsp:cNvPr id="0" name=""/>
        <dsp:cNvSpPr/>
      </dsp:nvSpPr>
      <dsp:spPr>
        <a:xfrm>
          <a:off x="0" y="4769239"/>
          <a:ext cx="8089558" cy="1083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t>Acute</a:t>
          </a:r>
        </a:p>
        <a:p>
          <a:pPr marL="0" lvl="0" indent="0" algn="l" defTabSz="800100">
            <a:lnSpc>
              <a:spcPct val="90000"/>
            </a:lnSpc>
            <a:spcBef>
              <a:spcPct val="0"/>
            </a:spcBef>
            <a:spcAft>
              <a:spcPct val="35000"/>
            </a:spcAft>
            <a:buNone/>
          </a:pPr>
          <a:r>
            <a:rPr lang="en-US" sz="1800" kern="1200" dirty="0"/>
            <a:t>Stroke, Pneumonia, Upper Respiratory Infection</a:t>
          </a:r>
        </a:p>
      </dsp:txBody>
      <dsp:txXfrm>
        <a:off x="1726303" y="4769239"/>
        <a:ext cx="6363254" cy="1083917"/>
      </dsp:txXfrm>
    </dsp:sp>
    <dsp:sp modelId="{03C038E5-FDB3-4EE2-9FB3-E7F4CA6A7FA8}">
      <dsp:nvSpPr>
        <dsp:cNvPr id="0" name=""/>
        <dsp:cNvSpPr/>
      </dsp:nvSpPr>
      <dsp:spPr>
        <a:xfrm>
          <a:off x="346702" y="4877630"/>
          <a:ext cx="1141291" cy="867134"/>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24DB3-BF22-41BB-9325-05F3742CDEB0}">
      <dsp:nvSpPr>
        <dsp:cNvPr id="0" name=""/>
        <dsp:cNvSpPr/>
      </dsp:nvSpPr>
      <dsp:spPr>
        <a:xfrm rot="5400000">
          <a:off x="277379" y="392530"/>
          <a:ext cx="819113" cy="671249"/>
        </a:xfrm>
        <a:prstGeom prst="flowChartAlternateProcess">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384078" y="351365"/>
        <a:ext cx="605715" cy="753579"/>
      </dsp:txXfrm>
    </dsp:sp>
    <dsp:sp modelId="{B7B3CD2F-2153-44E0-A737-9873CB801B07}">
      <dsp:nvSpPr>
        <dsp:cNvPr id="0" name=""/>
        <dsp:cNvSpPr/>
      </dsp:nvSpPr>
      <dsp:spPr>
        <a:xfrm rot="5400000">
          <a:off x="3862967" y="-2353610"/>
          <a:ext cx="1323614" cy="61986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Select 3 episodes, including Substance Use Disorder (SUD).</a:t>
          </a:r>
        </a:p>
      </dsp:txBody>
      <dsp:txXfrm rot="-5400000">
        <a:off x="1425431" y="148540"/>
        <a:ext cx="6134073" cy="1194386"/>
      </dsp:txXfrm>
    </dsp:sp>
    <dsp:sp modelId="{F76E20FF-6BEE-47FB-ABB9-5711C67945AD}">
      <dsp:nvSpPr>
        <dsp:cNvPr id="0" name=""/>
        <dsp:cNvSpPr/>
      </dsp:nvSpPr>
      <dsp:spPr>
        <a:xfrm rot="5400000">
          <a:off x="170991" y="1741939"/>
          <a:ext cx="1085628" cy="765641"/>
        </a:xfrm>
        <a:prstGeom prst="flowChartAlternateProcess">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5400000">
        <a:off x="368359" y="1619321"/>
        <a:ext cx="690891" cy="1010878"/>
      </dsp:txXfrm>
    </dsp:sp>
    <dsp:sp modelId="{DB4E74ED-8F5B-4AEA-8D8F-C04CA9427704}">
      <dsp:nvSpPr>
        <dsp:cNvPr id="0" name=""/>
        <dsp:cNvSpPr/>
      </dsp:nvSpPr>
      <dsp:spPr>
        <a:xfrm rot="5400000">
          <a:off x="3862967" y="-1030378"/>
          <a:ext cx="1323614" cy="61986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Write a work plan where each of the top PAC episodes are reviewed, analyzed, and compared to the Colorado population as well as nationally recognized research.</a:t>
          </a:r>
        </a:p>
      </dsp:txBody>
      <dsp:txXfrm rot="-5400000">
        <a:off x="1425431" y="1471772"/>
        <a:ext cx="6134073" cy="1194386"/>
      </dsp:txXfrm>
    </dsp:sp>
    <dsp:sp modelId="{70AB10B9-DC7E-482C-88A8-A9C762D232F5}">
      <dsp:nvSpPr>
        <dsp:cNvPr id="0" name=""/>
        <dsp:cNvSpPr/>
      </dsp:nvSpPr>
      <dsp:spPr>
        <a:xfrm rot="5400000">
          <a:off x="138781" y="3151331"/>
          <a:ext cx="1162337" cy="776703"/>
        </a:xfrm>
        <a:prstGeom prst="flowChartAlternateProcess">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5400000">
        <a:off x="369513" y="2996429"/>
        <a:ext cx="700873" cy="1086507"/>
      </dsp:txXfrm>
    </dsp:sp>
    <dsp:sp modelId="{289D0ACE-0370-4AD6-A64A-EC6B0DAD2742}">
      <dsp:nvSpPr>
        <dsp:cNvPr id="0" name=""/>
        <dsp:cNvSpPr/>
      </dsp:nvSpPr>
      <dsp:spPr>
        <a:xfrm rot="5400000">
          <a:off x="3862967" y="329888"/>
          <a:ext cx="1323614" cy="61986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Estimate the return on investment (ROI)</a:t>
          </a:r>
        </a:p>
      </dsp:txBody>
      <dsp:txXfrm rot="-5400000">
        <a:off x="1425431" y="2832038"/>
        <a:ext cx="6134073" cy="1194386"/>
      </dsp:txXfrm>
    </dsp:sp>
    <dsp:sp modelId="{D91E8BA3-9579-4103-A21E-5C11E45FDECB}">
      <dsp:nvSpPr>
        <dsp:cNvPr id="0" name=""/>
        <dsp:cNvSpPr/>
      </dsp:nvSpPr>
      <dsp:spPr>
        <a:xfrm rot="5400000">
          <a:off x="246368" y="4501662"/>
          <a:ext cx="983710" cy="841474"/>
        </a:xfrm>
        <a:prstGeom prst="flowChartAlternateProcess">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rot="-5400000">
        <a:off x="358563" y="4471621"/>
        <a:ext cx="759320" cy="901556"/>
      </dsp:txXfrm>
    </dsp:sp>
    <dsp:sp modelId="{12A30042-B154-4B09-9A91-B8F48CEFD64D}">
      <dsp:nvSpPr>
        <dsp:cNvPr id="0" name=""/>
        <dsp:cNvSpPr/>
      </dsp:nvSpPr>
      <dsp:spPr>
        <a:xfrm rot="5400000">
          <a:off x="3862967" y="1671558"/>
          <a:ext cx="1323614" cy="61986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Create a timeline with key milestones to address PAC.</a:t>
          </a:r>
        </a:p>
      </dsp:txBody>
      <dsp:txXfrm rot="-5400000">
        <a:off x="1425431" y="4173708"/>
        <a:ext cx="6134073" cy="1194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5CC4C-598A-4226-BC76-234FB506E8CE}">
      <dsp:nvSpPr>
        <dsp:cNvPr id="0" name=""/>
        <dsp:cNvSpPr/>
      </dsp:nvSpPr>
      <dsp:spPr>
        <a:xfrm>
          <a:off x="0" y="1128737"/>
          <a:ext cx="2343416" cy="27569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3C98A8-8204-453E-9C10-FC3348D8863E}">
      <dsp:nvSpPr>
        <dsp:cNvPr id="0" name=""/>
        <dsp:cNvSpPr/>
      </dsp:nvSpPr>
      <dsp:spPr>
        <a:xfrm>
          <a:off x="121404" y="1239016"/>
          <a:ext cx="2109074" cy="179202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66EE1-62C0-4285-B7A9-188A16B1D874}">
      <dsp:nvSpPr>
        <dsp:cNvPr id="0" name=""/>
        <dsp:cNvSpPr/>
      </dsp:nvSpPr>
      <dsp:spPr>
        <a:xfrm>
          <a:off x="121404" y="3306758"/>
          <a:ext cx="2109074" cy="4686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PEDIATRIC ASTHMA</a:t>
          </a:r>
        </a:p>
      </dsp:txBody>
      <dsp:txXfrm>
        <a:off x="121404" y="3306758"/>
        <a:ext cx="2109074" cy="468661"/>
      </dsp:txXfrm>
    </dsp:sp>
    <dsp:sp modelId="{78054CB0-F6CB-426C-9BD8-A8B18592F77E}">
      <dsp:nvSpPr>
        <dsp:cNvPr id="0" name=""/>
        <dsp:cNvSpPr/>
      </dsp:nvSpPr>
      <dsp:spPr>
        <a:xfrm>
          <a:off x="121404" y="3031040"/>
          <a:ext cx="2109074" cy="2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21404" y="3031040"/>
        <a:ext cx="2109074" cy="275718"/>
      </dsp:txXfrm>
    </dsp:sp>
    <dsp:sp modelId="{4CAC573D-D02A-4141-9B5D-E359F82094E7}">
      <dsp:nvSpPr>
        <dsp:cNvPr id="0" name=""/>
        <dsp:cNvSpPr/>
      </dsp:nvSpPr>
      <dsp:spPr>
        <a:xfrm>
          <a:off x="2782453" y="1128737"/>
          <a:ext cx="2343416" cy="27569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24D038-32D2-49D8-9093-EF3E6AE6C740}">
      <dsp:nvSpPr>
        <dsp:cNvPr id="0" name=""/>
        <dsp:cNvSpPr/>
      </dsp:nvSpPr>
      <dsp:spPr>
        <a:xfrm>
          <a:off x="2899624" y="1239016"/>
          <a:ext cx="2109074" cy="17920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F2BB7-18A9-4F2C-BEC2-B0A5737C2629}">
      <dsp:nvSpPr>
        <dsp:cNvPr id="0" name=""/>
        <dsp:cNvSpPr/>
      </dsp:nvSpPr>
      <dsp:spPr>
        <a:xfrm>
          <a:off x="2899624" y="3306758"/>
          <a:ext cx="2109074" cy="4686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DIABETES</a:t>
          </a:r>
        </a:p>
      </dsp:txBody>
      <dsp:txXfrm>
        <a:off x="2899624" y="3306758"/>
        <a:ext cx="2109074" cy="468661"/>
      </dsp:txXfrm>
    </dsp:sp>
    <dsp:sp modelId="{F8A0B01D-87D6-4312-8D53-47B4819BE510}">
      <dsp:nvSpPr>
        <dsp:cNvPr id="0" name=""/>
        <dsp:cNvSpPr/>
      </dsp:nvSpPr>
      <dsp:spPr>
        <a:xfrm>
          <a:off x="2899624" y="3031040"/>
          <a:ext cx="2109074" cy="2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2899624" y="3031040"/>
        <a:ext cx="2109074" cy="275718"/>
      </dsp:txXfrm>
    </dsp:sp>
    <dsp:sp modelId="{7F99FE99-9C1A-4029-9835-B054E268AAAA}">
      <dsp:nvSpPr>
        <dsp:cNvPr id="0" name=""/>
        <dsp:cNvSpPr/>
      </dsp:nvSpPr>
      <dsp:spPr>
        <a:xfrm>
          <a:off x="5560673" y="1128737"/>
          <a:ext cx="2343416" cy="27569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B495AB-9115-4F4D-B4D1-002A672FBE6E}">
      <dsp:nvSpPr>
        <dsp:cNvPr id="0" name=""/>
        <dsp:cNvSpPr/>
      </dsp:nvSpPr>
      <dsp:spPr>
        <a:xfrm>
          <a:off x="5677844" y="1239016"/>
          <a:ext cx="2109074" cy="17920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27784-082A-4DDF-8A3D-93D5E912E23C}">
      <dsp:nvSpPr>
        <dsp:cNvPr id="0" name=""/>
        <dsp:cNvSpPr/>
      </dsp:nvSpPr>
      <dsp:spPr>
        <a:xfrm>
          <a:off x="5677844" y="3306758"/>
          <a:ext cx="2109074" cy="4686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COPD</a:t>
          </a:r>
        </a:p>
      </dsp:txBody>
      <dsp:txXfrm>
        <a:off x="5677844" y="3306758"/>
        <a:ext cx="2109074" cy="468661"/>
      </dsp:txXfrm>
    </dsp:sp>
    <dsp:sp modelId="{55B6D400-29D8-4D05-A61F-A4696049A071}">
      <dsp:nvSpPr>
        <dsp:cNvPr id="0" name=""/>
        <dsp:cNvSpPr/>
      </dsp:nvSpPr>
      <dsp:spPr>
        <a:xfrm>
          <a:off x="5677844" y="3031040"/>
          <a:ext cx="2109074" cy="2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677844" y="3031040"/>
        <a:ext cx="2109074" cy="275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78D99-9387-4940-8A24-0F1497D71F4C}">
      <dsp:nvSpPr>
        <dsp:cNvPr id="0" name=""/>
        <dsp:cNvSpPr/>
      </dsp:nvSpPr>
      <dsp:spPr>
        <a:xfrm>
          <a:off x="2" y="0"/>
          <a:ext cx="9143995" cy="42251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B75D357-05A0-4F26-8553-7F2192583B70}">
      <dsp:nvSpPr>
        <dsp:cNvPr id="0" name=""/>
        <dsp:cNvSpPr/>
      </dsp:nvSpPr>
      <dsp:spPr>
        <a:xfrm>
          <a:off x="5922"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Day 1: Introductory Call</a:t>
          </a:r>
        </a:p>
      </dsp:txBody>
      <dsp:txXfrm>
        <a:off x="66814" y="1328437"/>
        <a:ext cx="1125595" cy="1568276"/>
      </dsp:txXfrm>
    </dsp:sp>
    <dsp:sp modelId="{B6BE6F5E-5966-447A-9792-A9930FCE435F}">
      <dsp:nvSpPr>
        <dsp:cNvPr id="0" name=""/>
        <dsp:cNvSpPr/>
      </dsp:nvSpPr>
      <dsp:spPr>
        <a:xfrm>
          <a:off x="1320051"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Week 1:</a:t>
          </a:r>
          <a:br>
            <a:rPr lang="en-US" sz="1500" kern="1200" dirty="0"/>
          </a:br>
          <a:r>
            <a:rPr lang="en-US" sz="1500" kern="1200" dirty="0"/>
            <a:t>Home </a:t>
          </a:r>
          <a:br>
            <a:rPr lang="en-US" sz="1500" kern="1200" dirty="0"/>
          </a:br>
          <a:r>
            <a:rPr lang="en-US" sz="1500" kern="1200" dirty="0"/>
            <a:t>Visit</a:t>
          </a:r>
        </a:p>
      </dsp:txBody>
      <dsp:txXfrm>
        <a:off x="1380943" y="1328437"/>
        <a:ext cx="1125595" cy="1568276"/>
      </dsp:txXfrm>
    </dsp:sp>
    <dsp:sp modelId="{C028B5E8-CB29-43A0-A0ED-6D99ABF2EE5B}">
      <dsp:nvSpPr>
        <dsp:cNvPr id="0" name=""/>
        <dsp:cNvSpPr/>
      </dsp:nvSpPr>
      <dsp:spPr>
        <a:xfrm>
          <a:off x="2634181"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Day 14: Telephonic Outreach</a:t>
          </a:r>
        </a:p>
      </dsp:txBody>
      <dsp:txXfrm>
        <a:off x="2695073" y="1328437"/>
        <a:ext cx="1125595" cy="1568276"/>
      </dsp:txXfrm>
    </dsp:sp>
    <dsp:sp modelId="{BF7FE4E8-D267-4207-8563-D0A8364ECFFB}">
      <dsp:nvSpPr>
        <dsp:cNvPr id="0" name=""/>
        <dsp:cNvSpPr/>
      </dsp:nvSpPr>
      <dsp:spPr>
        <a:xfrm>
          <a:off x="3948310"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Day 30: Telephonic Outreach</a:t>
          </a:r>
        </a:p>
      </dsp:txBody>
      <dsp:txXfrm>
        <a:off x="4009202" y="1328437"/>
        <a:ext cx="1125595" cy="1568276"/>
      </dsp:txXfrm>
    </dsp:sp>
    <dsp:sp modelId="{67716B87-0792-4D76-8354-ADC4F2C2DD8A}">
      <dsp:nvSpPr>
        <dsp:cNvPr id="0" name=""/>
        <dsp:cNvSpPr/>
      </dsp:nvSpPr>
      <dsp:spPr>
        <a:xfrm>
          <a:off x="5262439"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Day 45: Telephonic Outreach</a:t>
          </a:r>
        </a:p>
      </dsp:txBody>
      <dsp:txXfrm>
        <a:off x="5323331" y="1328437"/>
        <a:ext cx="1125595" cy="1568276"/>
      </dsp:txXfrm>
    </dsp:sp>
    <dsp:sp modelId="{41163E76-F616-4A50-A3B2-4DAF1BFE6043}">
      <dsp:nvSpPr>
        <dsp:cNvPr id="0" name=""/>
        <dsp:cNvSpPr/>
      </dsp:nvSpPr>
      <dsp:spPr>
        <a:xfrm>
          <a:off x="6576568"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Day 60: Telephonic Outreach</a:t>
          </a:r>
        </a:p>
      </dsp:txBody>
      <dsp:txXfrm>
        <a:off x="6637460" y="1328437"/>
        <a:ext cx="1125595" cy="1568276"/>
      </dsp:txXfrm>
    </dsp:sp>
    <dsp:sp modelId="{16C997D1-094C-43CC-97EE-380DAC31CB19}">
      <dsp:nvSpPr>
        <dsp:cNvPr id="0" name=""/>
        <dsp:cNvSpPr/>
      </dsp:nvSpPr>
      <dsp:spPr>
        <a:xfrm>
          <a:off x="7890697" y="1267545"/>
          <a:ext cx="1247379" cy="16900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Day 180: Chart Review</a:t>
          </a:r>
        </a:p>
      </dsp:txBody>
      <dsp:txXfrm>
        <a:off x="7951589" y="1328437"/>
        <a:ext cx="1125595" cy="15682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5CC4C-598A-4226-BC76-234FB506E8CE}">
      <dsp:nvSpPr>
        <dsp:cNvPr id="0" name=""/>
        <dsp:cNvSpPr/>
      </dsp:nvSpPr>
      <dsp:spPr>
        <a:xfrm>
          <a:off x="0" y="1128737"/>
          <a:ext cx="2343416" cy="27569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3C98A8-8204-453E-9C10-FC3348D8863E}">
      <dsp:nvSpPr>
        <dsp:cNvPr id="0" name=""/>
        <dsp:cNvSpPr/>
      </dsp:nvSpPr>
      <dsp:spPr>
        <a:xfrm>
          <a:off x="121404" y="1239016"/>
          <a:ext cx="2109074" cy="179202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66EE1-62C0-4285-B7A9-188A16B1D874}">
      <dsp:nvSpPr>
        <dsp:cNvPr id="0" name=""/>
        <dsp:cNvSpPr/>
      </dsp:nvSpPr>
      <dsp:spPr>
        <a:xfrm>
          <a:off x="121404" y="3306758"/>
          <a:ext cx="2109074" cy="4686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PEDIATRIC ASTHMA</a:t>
          </a:r>
        </a:p>
      </dsp:txBody>
      <dsp:txXfrm>
        <a:off x="121404" y="3306758"/>
        <a:ext cx="2109074" cy="468661"/>
      </dsp:txXfrm>
    </dsp:sp>
    <dsp:sp modelId="{78054CB0-F6CB-426C-9BD8-A8B18592F77E}">
      <dsp:nvSpPr>
        <dsp:cNvPr id="0" name=""/>
        <dsp:cNvSpPr/>
      </dsp:nvSpPr>
      <dsp:spPr>
        <a:xfrm>
          <a:off x="121404" y="3031040"/>
          <a:ext cx="2109074" cy="2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21404" y="3031040"/>
        <a:ext cx="2109074" cy="275718"/>
      </dsp:txXfrm>
    </dsp:sp>
    <dsp:sp modelId="{4CAC573D-D02A-4141-9B5D-E359F82094E7}">
      <dsp:nvSpPr>
        <dsp:cNvPr id="0" name=""/>
        <dsp:cNvSpPr/>
      </dsp:nvSpPr>
      <dsp:spPr>
        <a:xfrm>
          <a:off x="2782453" y="1128737"/>
          <a:ext cx="2343416" cy="27569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24D038-32D2-49D8-9093-EF3E6AE6C740}">
      <dsp:nvSpPr>
        <dsp:cNvPr id="0" name=""/>
        <dsp:cNvSpPr/>
      </dsp:nvSpPr>
      <dsp:spPr>
        <a:xfrm>
          <a:off x="2899624" y="1239016"/>
          <a:ext cx="2109074" cy="17920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F2BB7-18A9-4F2C-BEC2-B0A5737C2629}">
      <dsp:nvSpPr>
        <dsp:cNvPr id="0" name=""/>
        <dsp:cNvSpPr/>
      </dsp:nvSpPr>
      <dsp:spPr>
        <a:xfrm>
          <a:off x="2899624" y="3306758"/>
          <a:ext cx="2109074" cy="4686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DIABETES</a:t>
          </a:r>
        </a:p>
      </dsp:txBody>
      <dsp:txXfrm>
        <a:off x="2899624" y="3306758"/>
        <a:ext cx="2109074" cy="468661"/>
      </dsp:txXfrm>
    </dsp:sp>
    <dsp:sp modelId="{F8A0B01D-87D6-4312-8D53-47B4819BE510}">
      <dsp:nvSpPr>
        <dsp:cNvPr id="0" name=""/>
        <dsp:cNvSpPr/>
      </dsp:nvSpPr>
      <dsp:spPr>
        <a:xfrm>
          <a:off x="2899624" y="3031040"/>
          <a:ext cx="2109074" cy="2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2899624" y="3031040"/>
        <a:ext cx="2109074" cy="275718"/>
      </dsp:txXfrm>
    </dsp:sp>
    <dsp:sp modelId="{7F99FE99-9C1A-4029-9835-B054E268AAAA}">
      <dsp:nvSpPr>
        <dsp:cNvPr id="0" name=""/>
        <dsp:cNvSpPr/>
      </dsp:nvSpPr>
      <dsp:spPr>
        <a:xfrm>
          <a:off x="5560673" y="1128737"/>
          <a:ext cx="2343416" cy="275696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B495AB-9115-4F4D-B4D1-002A672FBE6E}">
      <dsp:nvSpPr>
        <dsp:cNvPr id="0" name=""/>
        <dsp:cNvSpPr/>
      </dsp:nvSpPr>
      <dsp:spPr>
        <a:xfrm>
          <a:off x="5677844" y="1239016"/>
          <a:ext cx="2109074" cy="1792024"/>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27784-082A-4DDF-8A3D-93D5E912E23C}">
      <dsp:nvSpPr>
        <dsp:cNvPr id="0" name=""/>
        <dsp:cNvSpPr/>
      </dsp:nvSpPr>
      <dsp:spPr>
        <a:xfrm>
          <a:off x="5677844" y="3306758"/>
          <a:ext cx="2109074" cy="4686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SUD</a:t>
          </a:r>
        </a:p>
      </dsp:txBody>
      <dsp:txXfrm>
        <a:off x="5677844" y="3306758"/>
        <a:ext cx="2109074" cy="468661"/>
      </dsp:txXfrm>
    </dsp:sp>
    <dsp:sp modelId="{55B6D400-29D8-4D05-A61F-A4696049A071}">
      <dsp:nvSpPr>
        <dsp:cNvPr id="0" name=""/>
        <dsp:cNvSpPr/>
      </dsp:nvSpPr>
      <dsp:spPr>
        <a:xfrm>
          <a:off x="5677844" y="3031040"/>
          <a:ext cx="2109074" cy="2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5677844" y="3031040"/>
        <a:ext cx="2109074" cy="2757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4F6D9-616A-409F-82E4-7BF2C8FC402F}" type="datetimeFigureOut">
              <a:rPr lang="en-US" smtClean="0"/>
              <a:t>9/10/2019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3CD4F-BB08-4B35-B3E5-175A08C33579}" type="slidenum">
              <a:rPr lang="en-US" smtClean="0"/>
              <a:t>‹#›</a:t>
            </a:fld>
            <a:endParaRPr lang="en-US"/>
          </a:p>
        </p:txBody>
      </p:sp>
    </p:spTree>
    <p:extLst>
      <p:ext uri="{BB962C8B-B14F-4D97-AF65-F5344CB8AC3E}">
        <p14:creationId xmlns:p14="http://schemas.microsoft.com/office/powerpoint/2010/main" val="351246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25 minutes total with Q&amp;A. Present for 15.</a:t>
            </a:r>
          </a:p>
          <a:p>
            <a:endParaRPr lang="en-US" dirty="0"/>
          </a:p>
          <a:p>
            <a:r>
              <a:rPr lang="en-US" dirty="0"/>
              <a:t>Hello and welcome.  Today we will be discussing another</a:t>
            </a:r>
            <a:r>
              <a:rPr lang="en-US" baseline="0" dirty="0"/>
              <a:t> one of Colorado Access’ key performance measures: PAC, which stands for potentially avoidable costs/complications.</a:t>
            </a:r>
          </a:p>
          <a:p>
            <a:endParaRPr lang="en-US" baseline="0" dirty="0"/>
          </a:p>
        </p:txBody>
      </p:sp>
      <p:sp>
        <p:nvSpPr>
          <p:cNvPr id="4" name="Slide Number Placeholder 3"/>
          <p:cNvSpPr>
            <a:spLocks noGrp="1"/>
          </p:cNvSpPr>
          <p:nvPr>
            <p:ph type="sldNum" sz="quarter" idx="10"/>
          </p:nvPr>
        </p:nvSpPr>
        <p:spPr/>
        <p:txBody>
          <a:bodyPr/>
          <a:lstStyle/>
          <a:p>
            <a:fld id="{A5B3CD4F-BB08-4B35-B3E5-175A08C33579}" type="slidenum">
              <a:rPr lang="en-US" smtClean="0"/>
              <a:t>1</a:t>
            </a:fld>
            <a:endParaRPr lang="en-US"/>
          </a:p>
        </p:txBody>
      </p:sp>
    </p:spTree>
    <p:extLst>
      <p:ext uri="{BB962C8B-B14F-4D97-AF65-F5344CB8AC3E}">
        <p14:creationId xmlns:p14="http://schemas.microsoft.com/office/powerpoint/2010/main" val="3195029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chronic conditions of Asthma &amp; Diabetes were top costs, selected pediatric asthma as</a:t>
            </a:r>
            <a:r>
              <a:rPr lang="en-US" baseline="0" dirty="0"/>
              <a:t> children were the highest sub-group and it is one of the few PROMETHEUS episodes that includes members under 18</a:t>
            </a:r>
            <a:endParaRPr lang="en-US" dirty="0"/>
          </a:p>
          <a:p>
            <a:endParaRPr lang="en-US" dirty="0"/>
          </a:p>
          <a:p>
            <a:r>
              <a:rPr lang="en-US" dirty="0"/>
              <a:t>Chronic Obstructive Pulmonary Disease</a:t>
            </a:r>
            <a:r>
              <a:rPr lang="en-US" baseline="0" dirty="0"/>
              <a:t> (</a:t>
            </a:r>
            <a:r>
              <a:rPr lang="en-US" dirty="0"/>
              <a:t>COPD) had the opportunity to</a:t>
            </a:r>
            <a:r>
              <a:rPr lang="en-US" baseline="0" dirty="0"/>
              <a:t> target a smaller population with challenging symptoms</a:t>
            </a:r>
            <a:endParaRPr lang="en-US" dirty="0"/>
          </a:p>
          <a:p>
            <a:endParaRPr lang="en-US" dirty="0"/>
          </a:p>
          <a:p>
            <a:r>
              <a:rPr lang="en-US" dirty="0"/>
              <a:t>SUD was not required in FY19,</a:t>
            </a:r>
            <a:r>
              <a:rPr lang="en-US" baseline="0" dirty="0"/>
              <a:t> data was not distributed, and stakeholders agreed to not pursue.</a:t>
            </a:r>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11</a:t>
            </a:fld>
            <a:endParaRPr lang="en-US"/>
          </a:p>
        </p:txBody>
      </p:sp>
    </p:spTree>
    <p:extLst>
      <p:ext uri="{BB962C8B-B14F-4D97-AF65-F5344CB8AC3E}">
        <p14:creationId xmlns:p14="http://schemas.microsoft.com/office/powerpoint/2010/main" val="99623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5B3CD4F-BB08-4B35-B3E5-175A08C33579}" type="slidenum">
              <a:rPr lang="en-US" smtClean="0"/>
              <a:t>12</a:t>
            </a:fld>
            <a:endParaRPr lang="en-US"/>
          </a:p>
        </p:txBody>
      </p:sp>
    </p:spTree>
    <p:extLst>
      <p:ext uri="{BB962C8B-B14F-4D97-AF65-F5344CB8AC3E}">
        <p14:creationId xmlns:p14="http://schemas.microsoft.com/office/powerpoint/2010/main" val="157339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registries for asthma and diabetes were updated to include new research</a:t>
            </a:r>
            <a:r>
              <a:rPr lang="en-US" baseline="0" dirty="0"/>
              <a:t> and best practices and also risk stratification.  Anxiety and depression were included for pediatric asthma and diabetes.  For diabetes, hypertension was also included as a comorbid factor. (EXPLAIN RISK STRATIFICATION)</a:t>
            </a:r>
          </a:p>
          <a:p>
            <a:r>
              <a:rPr lang="en-US" baseline="0" dirty="0"/>
              <a:t>A COPD registry was created also using best practices and current research, risk stratification, and other co-morbidities of interest (depression, anxiety, and hypertension).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launching the registries, we analyzed the populations for any further insights into a targeted case management practice.  </a:t>
            </a:r>
          </a:p>
          <a:p>
            <a:endParaRPr lang="en-US" baseline="0" dirty="0"/>
          </a:p>
          <a:p>
            <a:r>
              <a:rPr lang="en-US" baseline="0" dirty="0"/>
              <a:t>***Print examples of each</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13</a:t>
            </a:fld>
            <a:endParaRPr lang="en-US"/>
          </a:p>
        </p:txBody>
      </p:sp>
    </p:spTree>
    <p:extLst>
      <p:ext uri="{BB962C8B-B14F-4D97-AF65-F5344CB8AC3E}">
        <p14:creationId xmlns:p14="http://schemas.microsoft.com/office/powerpoint/2010/main" val="379686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lifecycle of the Care Management work flow for each of the 3 episodes</a:t>
            </a:r>
          </a:p>
          <a:p>
            <a:endParaRPr lang="en-US" dirty="0"/>
          </a:p>
          <a:p>
            <a:r>
              <a:rPr lang="en-US" dirty="0"/>
              <a:t>Clinical intervention. </a:t>
            </a:r>
          </a:p>
          <a:p>
            <a:endParaRPr lang="en-US" dirty="0"/>
          </a:p>
          <a:p>
            <a:r>
              <a:rPr lang="en-US" dirty="0"/>
              <a:t>CM’s used EBP’s such as asthma action plans, diabetes education/training…Care plan – internal cross-collaboration, </a:t>
            </a:r>
            <a:r>
              <a:rPr lang="en-US" dirty="0" err="1"/>
              <a:t>collab</a:t>
            </a:r>
            <a:r>
              <a:rPr lang="en-US" dirty="0"/>
              <a:t> with providers…Innovative approaches</a:t>
            </a:r>
            <a:r>
              <a:rPr lang="en-US" baseline="0" dirty="0"/>
              <a:t> such as t</a:t>
            </a:r>
            <a:r>
              <a:rPr lang="en-US" dirty="0"/>
              <a:t>each-back methods</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14</a:t>
            </a:fld>
            <a:endParaRPr lang="en-US"/>
          </a:p>
        </p:txBody>
      </p:sp>
    </p:spTree>
    <p:extLst>
      <p:ext uri="{BB962C8B-B14F-4D97-AF65-F5344CB8AC3E}">
        <p14:creationId xmlns:p14="http://schemas.microsoft.com/office/powerpoint/2010/main" val="386193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Care Coordinator attended a therapy session with a Member with</a:t>
            </a:r>
            <a:r>
              <a:rPr lang="en-US" b="1" dirty="0"/>
              <a:t> COPD </a:t>
            </a:r>
            <a:r>
              <a:rPr lang="en-US" dirty="0"/>
              <a:t>to help them create a care plan with their therapist to find appropriate housing and transportation to medical appointments as well as to get a an order from their primary care provider for home health nursing care and a cane to help them avoid falls.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a Member with </a:t>
            </a:r>
            <a:r>
              <a:rPr lang="en-US" b="1" dirty="0">
                <a:latin typeface="Times New Roman" panose="02020603050405020304" pitchFamily="18" charset="0"/>
                <a:cs typeface="Times New Roman" panose="02020603050405020304" pitchFamily="18" charset="0"/>
              </a:rPr>
              <a:t>asthma</a:t>
            </a:r>
            <a:r>
              <a:rPr lang="en-US" dirty="0">
                <a:latin typeface="Times New Roman" panose="02020603050405020304" pitchFamily="18" charset="0"/>
                <a:cs typeface="Times New Roman" panose="02020603050405020304" pitchFamily="18" charset="0"/>
              </a:rPr>
              <a:t> a Care Coordinator attended his pulmonology appointment and helped him create a care plan with the nurse practitioner to get a CPAP sterilizer and CPAP supplies, start Cooking Matters courses, find a backpack/school supplies for school and follow up with a provider at the Children's Hospital Lifestyles clinic to help him lose weight.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15</a:t>
            </a:fld>
            <a:endParaRPr lang="en-US"/>
          </a:p>
        </p:txBody>
      </p:sp>
    </p:spTree>
    <p:extLst>
      <p:ext uri="{BB962C8B-B14F-4D97-AF65-F5344CB8AC3E}">
        <p14:creationId xmlns:p14="http://schemas.microsoft.com/office/powerpoint/2010/main" val="341355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feedback from Stakeholders</a:t>
            </a:r>
            <a:r>
              <a:rPr lang="en-US" baseline="0" dirty="0"/>
              <a:t> and PAC data, COA will continue to pursue Asthma and Diabetes</a:t>
            </a:r>
          </a:p>
          <a:p>
            <a:endParaRPr lang="en-US" baseline="0" dirty="0"/>
          </a:p>
          <a:p>
            <a:r>
              <a:rPr lang="en-US" baseline="0" dirty="0"/>
              <a:t>Based on new requirements and the promise of data sharing, SUD will be the third episode for PAC FY19-20.</a:t>
            </a:r>
          </a:p>
          <a:p>
            <a:endParaRPr lang="en-US" baseline="0" dirty="0"/>
          </a:p>
          <a:p>
            <a:r>
              <a:rPr lang="en-US" baseline="0" dirty="0"/>
              <a:t>This year will move from the care management level focus to a systems level focus… </a:t>
            </a:r>
          </a:p>
          <a:p>
            <a:endParaRPr lang="en-US" baseline="0" dirty="0"/>
          </a:p>
          <a:p>
            <a:r>
              <a:rPr lang="en-US" dirty="0"/>
              <a:t>Systems approach</a:t>
            </a:r>
          </a:p>
          <a:p>
            <a:endParaRPr lang="en-US" dirty="0"/>
          </a:p>
          <a:p>
            <a:r>
              <a:rPr lang="en-US" dirty="0"/>
              <a:t>SUD data still pending</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17</a:t>
            </a:fld>
            <a:endParaRPr lang="en-US"/>
          </a:p>
        </p:txBody>
      </p:sp>
    </p:spTree>
    <p:extLst>
      <p:ext uri="{BB962C8B-B14F-4D97-AF65-F5344CB8AC3E}">
        <p14:creationId xmlns:p14="http://schemas.microsoft.com/office/powerpoint/2010/main" val="398562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previous year substantiated</a:t>
            </a:r>
            <a:r>
              <a:rPr lang="en-US" baseline="0" dirty="0"/>
              <a:t> a member-level approach through care management and targeted registries, the second year will address </a:t>
            </a:r>
            <a:r>
              <a:rPr lang="en-US" dirty="0"/>
              <a:t>Diabetes and Asthma through a systems level approach</a:t>
            </a:r>
          </a:p>
          <a:p>
            <a:endParaRPr lang="en-US" dirty="0"/>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18</a:t>
            </a:fld>
            <a:endParaRPr lang="en-US"/>
          </a:p>
        </p:txBody>
      </p:sp>
    </p:spTree>
    <p:extLst>
      <p:ext uri="{BB962C8B-B14F-4D97-AF65-F5344CB8AC3E}">
        <p14:creationId xmlns:p14="http://schemas.microsoft.com/office/powerpoint/2010/main" val="3183674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what workflow key components each</a:t>
            </a:r>
            <a:r>
              <a:rPr lang="en-US" baseline="0" dirty="0"/>
              <a:t> provider partner has and seeing where they do or don’t line up…</a:t>
            </a:r>
          </a:p>
          <a:p>
            <a:endParaRPr lang="en-US" baseline="0" dirty="0"/>
          </a:p>
          <a:p>
            <a:r>
              <a:rPr lang="en-US" baseline="0" dirty="0"/>
              <a:t>***ECP lists</a:t>
            </a:r>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19</a:t>
            </a:fld>
            <a:endParaRPr lang="en-US"/>
          </a:p>
        </p:txBody>
      </p:sp>
    </p:spTree>
    <p:extLst>
      <p:ext uri="{BB962C8B-B14F-4D97-AF65-F5344CB8AC3E}">
        <p14:creationId xmlns:p14="http://schemas.microsoft.com/office/powerpoint/2010/main" val="21891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SUD data is still pending from the State (42 CFR Part 2… contracts…), however,  HCPF has shown us</a:t>
            </a:r>
            <a:r>
              <a:rPr lang="en-US" baseline="0" dirty="0"/>
              <a:t> a list of what ranking SUD is out of all episodes for each region</a:t>
            </a:r>
          </a:p>
          <a:p>
            <a:endParaRPr lang="en-US" baseline="0" dirty="0"/>
          </a:p>
          <a:p>
            <a:r>
              <a:rPr lang="en-US" baseline="0" dirty="0"/>
              <a:t>RAE 5 – SUD is #1, followed by Asthma and Diabetes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RAE 3 – SUD is also #1, followed by hypertension, diabetes, COPD (Chronic Obstructive Pulmonary Disease), and Asthma</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alignment with other SUD priorities in FY20, COA is targeting Medically Assisted Treatment and planning to analyze the PROMETHEUS dashboards and also take an inventory of the current provider network and any gaps in care.  COA’s milestones and intervention will most likely focus on increase provider awareness of MAT and their capacity to serve MAT clients with the support of our tele-psychiatry program. </a:t>
            </a:r>
          </a:p>
        </p:txBody>
      </p:sp>
      <p:sp>
        <p:nvSpPr>
          <p:cNvPr id="4" name="Slide Number Placeholder 3"/>
          <p:cNvSpPr>
            <a:spLocks noGrp="1"/>
          </p:cNvSpPr>
          <p:nvPr>
            <p:ph type="sldNum" sz="quarter" idx="10"/>
          </p:nvPr>
        </p:nvSpPr>
        <p:spPr/>
        <p:txBody>
          <a:bodyPr/>
          <a:lstStyle/>
          <a:p>
            <a:fld id="{A5B3CD4F-BB08-4B35-B3E5-175A08C33579}" type="slidenum">
              <a:rPr lang="en-US" smtClean="0"/>
              <a:t>20</a:t>
            </a:fld>
            <a:endParaRPr lang="en-US"/>
          </a:p>
        </p:txBody>
      </p:sp>
    </p:spTree>
    <p:extLst>
      <p:ext uri="{BB962C8B-B14F-4D97-AF65-F5344CB8AC3E}">
        <p14:creationId xmlns:p14="http://schemas.microsoft.com/office/powerpoint/2010/main" val="204382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discussion:  Are you aware</a:t>
            </a:r>
            <a:r>
              <a:rPr lang="en-US" baseline="0" dirty="0"/>
              <a:t> of other diabetes, asthma, and SUD activities that we should be looking into (gaps)?</a:t>
            </a:r>
          </a:p>
          <a:p>
            <a:endParaRPr lang="en-US" baseline="0" dirty="0"/>
          </a:p>
          <a:p>
            <a:r>
              <a:rPr lang="en-US" baseline="0" dirty="0"/>
              <a:t>Is there anything that surprised you about what avoidable costs were identified? Was there anything that you thought was missing?</a:t>
            </a:r>
          </a:p>
          <a:p>
            <a:endParaRPr lang="en-US" baseline="0" dirty="0"/>
          </a:p>
          <a:p>
            <a:r>
              <a:rPr lang="en-US" baseline="0" dirty="0"/>
              <a:t>What excites you about this work? Where do you think COA and the PIAC can have the most impact? </a:t>
            </a:r>
          </a:p>
          <a:p>
            <a:endParaRPr lang="en-US" baseline="0" dirty="0"/>
          </a:p>
          <a:p>
            <a:r>
              <a:rPr lang="en-US" baseline="0" dirty="0"/>
              <a:t>What would you like to know more about? Even for a future presentation – More data? More clinical interventions?  What’s the best format to keep you informed in a meaningful way (ex report with tiers achieved per P4P measure 2x/year)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21</a:t>
            </a:fld>
            <a:endParaRPr lang="en-US"/>
          </a:p>
        </p:txBody>
      </p:sp>
    </p:spTree>
    <p:extLst>
      <p:ext uri="{BB962C8B-B14F-4D97-AF65-F5344CB8AC3E}">
        <p14:creationId xmlns:p14="http://schemas.microsoft.com/office/powerpoint/2010/main" val="270847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excites you about this work? Where do you think COA and the PIAC can have the most impact? </a:t>
            </a:r>
          </a:p>
          <a:p>
            <a:endParaRPr lang="en-US" baseline="0" dirty="0"/>
          </a:p>
          <a:p>
            <a:r>
              <a:rPr lang="en-US" baseline="0" dirty="0"/>
              <a:t>What would you like to know more about? Even for a future presentation – More data? More clinical interventions?  </a:t>
            </a:r>
          </a:p>
          <a:p>
            <a:endParaRPr lang="en-US" baseline="0" dirty="0"/>
          </a:p>
          <a:p>
            <a:r>
              <a:rPr lang="en-US" baseline="0" dirty="0"/>
              <a:t>What’s the best format to keep you informed in a meaningful way (ex report with tiers achieved per P4P measure 2x/year)?</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2</a:t>
            </a:fld>
            <a:endParaRPr lang="en-US"/>
          </a:p>
        </p:txBody>
      </p:sp>
    </p:spTree>
    <p:extLst>
      <p:ext uri="{BB962C8B-B14F-4D97-AF65-F5344CB8AC3E}">
        <p14:creationId xmlns:p14="http://schemas.microsoft.com/office/powerpoint/2010/main" val="58212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Previously Catherine Morrissey presented the other performance measures listed on this slide, and today we will be going into more detail about the 6</a:t>
            </a:r>
            <a:r>
              <a:rPr lang="en-US" baseline="30000" dirty="0"/>
              <a:t>th</a:t>
            </a:r>
            <a:r>
              <a:rPr lang="en-US" baseline="0" dirty="0"/>
              <a:t> physical health measure, potentially avoidable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we jump into the specifics of COA’s PAC project, let’s run through the PAC project in general. </a:t>
            </a:r>
          </a:p>
          <a:p>
            <a:pPr marL="0" indent="0">
              <a:buNone/>
            </a:pPr>
            <a:endParaRPr lang="en-US" dirty="0"/>
          </a:p>
          <a:p>
            <a:pPr marL="0" indent="0">
              <a:buNone/>
            </a:pPr>
            <a:r>
              <a:rPr lang="en-US" dirty="0"/>
              <a:t>Other Pay for Performance measures focus on increasing compliance with member well visits, dental visits, and referrals to mental health care as appropriate aim to target preventative care.  </a:t>
            </a:r>
          </a:p>
          <a:p>
            <a:pPr marL="0" indent="0">
              <a:buNone/>
            </a:pPr>
            <a:endParaRPr lang="en-US" dirty="0"/>
          </a:p>
          <a:p>
            <a:pPr marL="0" indent="0">
              <a:buNone/>
            </a:pPr>
            <a:r>
              <a:rPr lang="en-US" dirty="0"/>
              <a:t>PAC aims to target the high cost services that are avoidable.  </a:t>
            </a:r>
          </a:p>
          <a:p>
            <a:pPr marL="0" indent="0">
              <a:buNone/>
            </a:pPr>
            <a:endParaRPr lang="en-US" dirty="0"/>
          </a:p>
          <a:p>
            <a:pPr marL="0" indent="0">
              <a:buNone/>
            </a:pPr>
            <a:r>
              <a:rPr lang="en-US" dirty="0"/>
              <a:t>How do we determine what is avoidable?</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3</a:t>
            </a:fld>
            <a:endParaRPr lang="en-US"/>
          </a:p>
        </p:txBody>
      </p:sp>
    </p:spTree>
    <p:extLst>
      <p:ext uri="{BB962C8B-B14F-4D97-AF65-F5344CB8AC3E}">
        <p14:creationId xmlns:p14="http://schemas.microsoft.com/office/powerpoint/2010/main" val="377622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DIAGRAM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PAC performance measure definition and data were released by the State in December 2018. As a newer measure compared to other P4P metrics, the State is approaching this project differently and has partnered with an external data analytics and research firm “PROMETHEUS”, also known as </a:t>
            </a:r>
            <a:r>
              <a:rPr lang="en-US" baseline="0" dirty="0" err="1"/>
              <a:t>Altarum</a:t>
            </a:r>
            <a:r>
              <a:rPr lang="en-US" baseline="0" dirty="0"/>
              <a:t> or </a:t>
            </a:r>
            <a:r>
              <a:rPr lang="en-US" baseline="0" dirty="0" err="1"/>
              <a:t>Optumas</a:t>
            </a:r>
            <a:r>
              <a:rPr lang="en-US"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gathered data and diagnosis information to form a methodology about what health care costs are “typical” and which are considered “complications”.  </a:t>
            </a:r>
          </a:p>
          <a:p>
            <a:endParaRPr lang="en-US" dirty="0"/>
          </a:p>
          <a:p>
            <a:r>
              <a:rPr lang="en-US" dirty="0"/>
              <a:t>To</a:t>
            </a:r>
            <a:r>
              <a:rPr lang="en-US" baseline="0" dirty="0"/>
              <a:t> summarize, if we look at the health care system at a higher level we have a total cost of care for all treatment provided.  The PROMETHEUS methodology can be applied to a wide variety of diagnoses within the categories listed on the previous slide.  If there is a cost for a service that does not fit into a PAC episode, then this information is set aside. PAC only looks at episodes currently identified by PROMETHEUS at this time.  These relevant episode costs are then further broken down into whether or not the cost was typical or avoidable.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PROMETHEUS data allows Colorado Access to sort by high cost episodes and services to target where additional supports and interventions are needed in order to drive down avoidable services and subsequent costs.  Ultimately, PAC work will help to reduce unnecessary spending within the Medicaid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are these episodes?</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4</a:t>
            </a:fld>
            <a:endParaRPr lang="en-US"/>
          </a:p>
        </p:txBody>
      </p:sp>
    </p:spTree>
    <p:extLst>
      <p:ext uri="{BB962C8B-B14F-4D97-AF65-F5344CB8AC3E}">
        <p14:creationId xmlns:p14="http://schemas.microsoft.com/office/powerpoint/2010/main" val="341538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further analyze the episodes, there are </a:t>
            </a:r>
            <a:r>
              <a:rPr lang="en-US" b="1" u="sng" baseline="0" dirty="0"/>
              <a:t>5</a:t>
            </a:r>
            <a:r>
              <a:rPr lang="en-US" baseline="0" dirty="0"/>
              <a:t> major categories.</a:t>
            </a:r>
            <a:endParaRPr lang="en-US" dirty="0"/>
          </a:p>
          <a:p>
            <a:endParaRPr lang="en-US" dirty="0"/>
          </a:p>
          <a:p>
            <a:r>
              <a:rPr lang="en-US" dirty="0"/>
              <a:t>Examples of PAC Episode Types:</a:t>
            </a:r>
          </a:p>
          <a:p>
            <a:pPr lvl="1"/>
            <a:r>
              <a:rPr lang="en-US" b="1" dirty="0"/>
              <a:t>Chronic</a:t>
            </a:r>
            <a:r>
              <a:rPr lang="en-US" dirty="0"/>
              <a:t> conditions are long-lasting in effects, or a disease that comes “with time”: Asthma (EX), Diabetes (EX), substance use disorder, and other long term or lifelong conditions.  These are the highest PAC cost episodes across both COA regions. </a:t>
            </a:r>
          </a:p>
          <a:p>
            <a:pPr lvl="1"/>
            <a:r>
              <a:rPr lang="en-US" b="1" dirty="0"/>
              <a:t>System related failures </a:t>
            </a:r>
            <a:r>
              <a:rPr lang="en-US" dirty="0"/>
              <a:t>include Routine sick care services, Sepsis, Pancreatitis.  Routine sick care, although a high cost, is made up of many small cost episodes and has not been prioritized by the State at this time for PAC work.</a:t>
            </a:r>
          </a:p>
          <a:p>
            <a:pPr lvl="1"/>
            <a:r>
              <a:rPr lang="en-US" dirty="0"/>
              <a:t>The</a:t>
            </a:r>
            <a:r>
              <a:rPr lang="en-US" baseline="0" dirty="0"/>
              <a:t> most common examples of the category “</a:t>
            </a:r>
            <a:r>
              <a:rPr lang="en-US" b="1" dirty="0"/>
              <a:t>Other</a:t>
            </a:r>
            <a:r>
              <a:rPr lang="en-US" dirty="0"/>
              <a:t>” are Pregnancy, Newborn, and Hepatitis C.  Of these examples, pregnancy is the highest cost episode across</a:t>
            </a:r>
            <a:r>
              <a:rPr lang="en-US" baseline="0" dirty="0"/>
              <a:t> regions. </a:t>
            </a:r>
            <a:endParaRPr lang="en-US" dirty="0"/>
          </a:p>
          <a:p>
            <a:pPr lvl="1"/>
            <a:r>
              <a:rPr lang="en-US" b="1" dirty="0"/>
              <a:t>Procedural</a:t>
            </a:r>
            <a:r>
              <a:rPr lang="en-US" dirty="0"/>
              <a:t> would</a:t>
            </a:r>
            <a:r>
              <a:rPr lang="en-US" baseline="0" dirty="0"/>
              <a:t> be a</a:t>
            </a:r>
            <a:r>
              <a:rPr lang="en-US" dirty="0"/>
              <a:t> Tonsillectomy, Gall Bladder Surgery, or Colonoscopy.</a:t>
            </a:r>
          </a:p>
          <a:p>
            <a:pPr lvl="1"/>
            <a:r>
              <a:rPr lang="en-US" dirty="0"/>
              <a:t>And </a:t>
            </a:r>
            <a:r>
              <a:rPr lang="en-US" b="1" dirty="0"/>
              <a:t>acute</a:t>
            </a:r>
            <a:r>
              <a:rPr lang="en-US" baseline="0" dirty="0"/>
              <a:t> episodes, meaning something that is severe and sudden, could be something such as </a:t>
            </a:r>
            <a:r>
              <a:rPr lang="en-US" dirty="0"/>
              <a:t>Pneumonia, Stroke, or an Upper Respiratory Infection.</a:t>
            </a:r>
          </a:p>
        </p:txBody>
      </p:sp>
      <p:sp>
        <p:nvSpPr>
          <p:cNvPr id="4" name="Slide Number Placeholder 3"/>
          <p:cNvSpPr>
            <a:spLocks noGrp="1"/>
          </p:cNvSpPr>
          <p:nvPr>
            <p:ph type="sldNum" sz="quarter" idx="10"/>
          </p:nvPr>
        </p:nvSpPr>
        <p:spPr/>
        <p:txBody>
          <a:bodyPr/>
          <a:lstStyle/>
          <a:p>
            <a:fld id="{842CA180-3E44-4476-BB6E-B2F7E4A09E59}" type="slidenum">
              <a:rPr lang="en-US" smtClean="0"/>
              <a:t>5</a:t>
            </a:fld>
            <a:endParaRPr lang="en-US"/>
          </a:p>
        </p:txBody>
      </p:sp>
    </p:spTree>
    <p:extLst>
      <p:ext uri="{BB962C8B-B14F-4D97-AF65-F5344CB8AC3E}">
        <p14:creationId xmlns:p14="http://schemas.microsoft.com/office/powerpoint/2010/main" val="14761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LAYOUT</a:t>
            </a:r>
          </a:p>
          <a:p>
            <a:endParaRPr lang="en-US" dirty="0"/>
          </a:p>
          <a:p>
            <a:r>
              <a:rPr lang="en-US" dirty="0"/>
              <a:t>This slide is an</a:t>
            </a:r>
            <a:r>
              <a:rPr lang="en-US" baseline="0" dirty="0"/>
              <a:t> example provided by </a:t>
            </a:r>
            <a:r>
              <a:rPr lang="en-US" baseline="0" dirty="0" err="1"/>
              <a:t>Altarum</a:t>
            </a:r>
            <a:r>
              <a:rPr lang="en-US" baseline="0" dirty="0"/>
              <a:t> and </a:t>
            </a:r>
            <a:r>
              <a:rPr lang="en-US" baseline="0" dirty="0" err="1"/>
              <a:t>Optumas</a:t>
            </a:r>
            <a:r>
              <a:rPr lang="en-US" baseline="0" dirty="0"/>
              <a:t> who produce the PROMETHEUS data.  You can see how total cost, PAC cost, member counts, and episodes are included in one dashboard.  </a:t>
            </a:r>
          </a:p>
          <a:p>
            <a:endParaRPr lang="en-US" baseline="0" dirty="0"/>
          </a:p>
          <a:p>
            <a:r>
              <a:rPr lang="en-US" baseline="0" dirty="0"/>
              <a:t>In this example from RAE 3, during fiscal years 2017 &amp; 2018 (July 2016-June 2018), asthma, diabetes, and hypertension, have the highest PAC cost episodes.  Total episode costs are $1,456,900,000 with PAC totaling 223,220,743 or 15% of all episode costs.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that although SUD appears on this list, that this data has most SUD services scrubbed out due to privacy sharing and contracts in state at the time.</a:t>
            </a:r>
          </a:p>
          <a:p>
            <a:endParaRPr lang="en-US" baseline="0" dirty="0"/>
          </a:p>
          <a:p>
            <a:r>
              <a:rPr lang="en-US" baseline="0" dirty="0"/>
              <a:t>There are also categories of service, of which inpatient, professional fees, and outpatient-ER are the highest PAC costs.  </a:t>
            </a:r>
          </a:p>
          <a:p>
            <a:endParaRPr lang="en-US" baseline="0" dirty="0"/>
          </a:p>
          <a:p>
            <a:r>
              <a:rPr lang="en-US" baseline="0" dirty="0"/>
              <a:t>***PRINT SPEC DOC AND USER GUIDE</a:t>
            </a:r>
          </a:p>
          <a:p>
            <a:endParaRPr lang="en-US" baseline="0" dirty="0"/>
          </a:p>
        </p:txBody>
      </p:sp>
      <p:sp>
        <p:nvSpPr>
          <p:cNvPr id="4" name="Slide Number Placeholder 3"/>
          <p:cNvSpPr>
            <a:spLocks noGrp="1"/>
          </p:cNvSpPr>
          <p:nvPr>
            <p:ph type="sldNum" sz="quarter" idx="10"/>
          </p:nvPr>
        </p:nvSpPr>
        <p:spPr/>
        <p:txBody>
          <a:bodyPr/>
          <a:lstStyle/>
          <a:p>
            <a:fld id="{A5B3CD4F-BB08-4B35-B3E5-175A08C33579}" type="slidenum">
              <a:rPr lang="en-US" smtClean="0"/>
              <a:t>6</a:t>
            </a:fld>
            <a:endParaRPr lang="en-US"/>
          </a:p>
        </p:txBody>
      </p:sp>
    </p:spTree>
    <p:extLst>
      <p:ext uri="{BB962C8B-B14F-4D97-AF65-F5344CB8AC3E}">
        <p14:creationId xmlns:p14="http://schemas.microsoft.com/office/powerpoint/2010/main" val="306426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THE LAYOUT</a:t>
            </a:r>
          </a:p>
          <a:p>
            <a:endParaRPr lang="en-US" dirty="0"/>
          </a:p>
          <a:p>
            <a:endParaRPr lang="en-US" dirty="0"/>
          </a:p>
          <a:p>
            <a:r>
              <a:rPr lang="en-US" dirty="0"/>
              <a:t>This slide is an</a:t>
            </a:r>
            <a:r>
              <a:rPr lang="en-US" baseline="0" dirty="0"/>
              <a:t> example provided by </a:t>
            </a:r>
            <a:r>
              <a:rPr lang="en-US" baseline="0" dirty="0" err="1"/>
              <a:t>Altarum</a:t>
            </a:r>
            <a:r>
              <a:rPr lang="en-US" baseline="0" dirty="0"/>
              <a:t> and </a:t>
            </a:r>
            <a:r>
              <a:rPr lang="en-US" baseline="0" dirty="0" err="1"/>
              <a:t>Optumas</a:t>
            </a:r>
            <a:r>
              <a:rPr lang="en-US" baseline="0" dirty="0"/>
              <a:t> who produce the PROMETHEUS data.  You can see how total cost, PAC cost, member counts, and episodes are included in one dashboard.  </a:t>
            </a:r>
          </a:p>
          <a:p>
            <a:endParaRPr lang="en-US" baseline="0" dirty="0"/>
          </a:p>
          <a:p>
            <a:r>
              <a:rPr lang="en-US" baseline="0" dirty="0"/>
              <a:t>In this example from RAE 5, during fiscal years 2017 &amp; 2018 (July 2016-June 2018), diabetes, hypertension, and asthma have the highest PAC cost episodes.  Total episode costs are $14,102,141 with PAC totaling 207,972,020 or 19% of all episode costs.  </a:t>
            </a:r>
          </a:p>
          <a:p>
            <a:endParaRPr lang="en-US" baseline="0" dirty="0"/>
          </a:p>
          <a:p>
            <a:r>
              <a:rPr lang="en-US" baseline="0" dirty="0"/>
              <a:t>***Note that although SUD appears on this list, that this data has most SUD services scrubbed out due to privacy sharing and contracts in state at the time.</a:t>
            </a:r>
          </a:p>
          <a:p>
            <a:endParaRPr lang="en-US" baseline="0" dirty="0"/>
          </a:p>
          <a:p>
            <a:r>
              <a:rPr lang="en-US" baseline="0" dirty="0"/>
              <a:t>There are also categories of service, of which inpatient, professional fees, and outpatient-ER are the highest PAC costs.  </a:t>
            </a:r>
          </a:p>
          <a:p>
            <a:endParaRPr lang="en-US" baseline="0" dirty="0"/>
          </a:p>
        </p:txBody>
      </p:sp>
      <p:sp>
        <p:nvSpPr>
          <p:cNvPr id="4" name="Slide Number Placeholder 3"/>
          <p:cNvSpPr>
            <a:spLocks noGrp="1"/>
          </p:cNvSpPr>
          <p:nvPr>
            <p:ph type="sldNum" sz="quarter" idx="10"/>
          </p:nvPr>
        </p:nvSpPr>
        <p:spPr/>
        <p:txBody>
          <a:bodyPr/>
          <a:lstStyle/>
          <a:p>
            <a:fld id="{A5B3CD4F-BB08-4B35-B3E5-175A08C33579}" type="slidenum">
              <a:rPr lang="en-US" smtClean="0"/>
              <a:t>7</a:t>
            </a:fld>
            <a:endParaRPr lang="en-US"/>
          </a:p>
        </p:txBody>
      </p:sp>
    </p:spTree>
    <p:extLst>
      <p:ext uri="{BB962C8B-B14F-4D97-AF65-F5344CB8AC3E}">
        <p14:creationId xmlns:p14="http://schemas.microsoft.com/office/powerpoint/2010/main" val="274520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each region must review their PROMETHEUS dashboards and analyze high cost services and episodes.</a:t>
            </a:r>
            <a:r>
              <a:rPr lang="en-US" baseline="0" dirty="0"/>
              <a:t>  They will ultimately s</a:t>
            </a:r>
            <a:r>
              <a:rPr lang="en-US" dirty="0"/>
              <a:t>elect 3 episodes/diagnoses to address, one of them being Substance Use Disorder (SUD).</a:t>
            </a:r>
          </a:p>
          <a:p>
            <a:endParaRPr lang="en-US" dirty="0"/>
          </a:p>
          <a:p>
            <a:r>
              <a:rPr lang="en-US" dirty="0"/>
              <a:t>Then,</a:t>
            </a:r>
            <a:r>
              <a:rPr lang="en-US" baseline="0" dirty="0"/>
              <a:t> each region will w</a:t>
            </a:r>
            <a:r>
              <a:rPr lang="en-US" dirty="0"/>
              <a:t>rite a work plan where each of the top PAC episodes are reviewed and analyzed</a:t>
            </a:r>
          </a:p>
          <a:p>
            <a:pPr marL="0" indent="0">
              <a:buNone/>
            </a:pPr>
            <a:r>
              <a:rPr lang="en-US" dirty="0"/>
              <a:t>Examples of steps within a work plan:</a:t>
            </a:r>
          </a:p>
          <a:p>
            <a:pPr lvl="1"/>
            <a:r>
              <a:rPr lang="en-US" dirty="0"/>
              <a:t>Develop meaningful clinical and system interventions that aim to decrease PAC</a:t>
            </a:r>
          </a:p>
          <a:p>
            <a:pPr lvl="1"/>
            <a:r>
              <a:rPr lang="en-US" dirty="0"/>
              <a:t>Engage partners (i.e. hospitals, clinics, doctors)</a:t>
            </a:r>
          </a:p>
          <a:p>
            <a:pPr lvl="1"/>
            <a:r>
              <a:rPr lang="en-US" dirty="0"/>
              <a:t>Build capacity within the region </a:t>
            </a:r>
          </a:p>
          <a:p>
            <a:pPr lvl="1"/>
            <a:r>
              <a:rPr lang="en-US" dirty="0"/>
              <a:t>Utilize data provided by the State</a:t>
            </a:r>
          </a:p>
          <a:p>
            <a:endParaRPr lang="en-US" dirty="0"/>
          </a:p>
          <a:p>
            <a:r>
              <a:rPr lang="en-US" dirty="0"/>
              <a:t>Since the overall</a:t>
            </a:r>
            <a:r>
              <a:rPr lang="en-US" baseline="0" dirty="0"/>
              <a:t> goal of PAC is to reduce costs, each region will e</a:t>
            </a:r>
            <a:r>
              <a:rPr lang="en-US" dirty="0"/>
              <a:t>stimate the return on investment (ROI) for resources devoted in the project. </a:t>
            </a:r>
          </a:p>
          <a:p>
            <a:endParaRPr lang="en-US" dirty="0"/>
          </a:p>
          <a:p>
            <a:r>
              <a:rPr lang="en-US" dirty="0"/>
              <a:t>To</a:t>
            </a:r>
            <a:r>
              <a:rPr lang="en-US" baseline="0" dirty="0"/>
              <a:t> assure this reduction in cost happens, the regions will develop a </a:t>
            </a:r>
            <a:r>
              <a:rPr lang="en-US" dirty="0"/>
              <a:t>timeline for completing their work plan.  This</a:t>
            </a:r>
            <a:r>
              <a:rPr lang="en-US" baseline="0" dirty="0"/>
              <a:t> will include </a:t>
            </a:r>
            <a:r>
              <a:rPr lang="en-US" dirty="0"/>
              <a:t>key milestones and clinical interventions that will help address PAC.</a:t>
            </a:r>
          </a:p>
          <a:p>
            <a:endParaRPr lang="en-US" dirty="0"/>
          </a:p>
          <a:p>
            <a:pPr marL="0" indent="0">
              <a:buNone/>
            </a:pPr>
            <a:r>
              <a:rPr lang="en-US" dirty="0"/>
              <a:t>In future years, measurement of performance may be tied to a dollar amount or percent increase/decrease.</a:t>
            </a:r>
          </a:p>
          <a:p>
            <a:pPr lvl="1"/>
            <a:r>
              <a:rPr lang="en-US" dirty="0"/>
              <a:t>Ex: Reduce Asthma members utilizing the emergency</a:t>
            </a:r>
            <a:r>
              <a:rPr lang="en-US" baseline="0" dirty="0"/>
              <a:t> department </a:t>
            </a:r>
            <a:r>
              <a:rPr lang="en-US" dirty="0"/>
              <a:t>for rescue inhalers by X%.</a:t>
            </a:r>
          </a:p>
          <a:p>
            <a:endParaRPr lang="en-US" dirty="0"/>
          </a:p>
          <a:p>
            <a:pPr marL="0" indent="0">
              <a:buNone/>
            </a:pPr>
            <a:endParaRPr lang="en-US" dirty="0"/>
          </a:p>
          <a:p>
            <a:pPr marL="0" indent="0">
              <a:buNone/>
            </a:pPr>
            <a:r>
              <a:rPr lang="en-US" dirty="0"/>
              <a:t>Submitting the work plan and each milestone assures that all incentive dollars are received.</a:t>
            </a:r>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8</a:t>
            </a:fld>
            <a:endParaRPr lang="en-US"/>
          </a:p>
        </p:txBody>
      </p:sp>
    </p:spTree>
    <p:extLst>
      <p:ext uri="{BB962C8B-B14F-4D97-AF65-F5344CB8AC3E}">
        <p14:creationId xmlns:p14="http://schemas.microsoft.com/office/powerpoint/2010/main" val="399148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GRAPH</a:t>
            </a:r>
          </a:p>
          <a:p>
            <a:endParaRPr lang="en-US" dirty="0"/>
          </a:p>
          <a:p>
            <a:r>
              <a:rPr lang="en-US" dirty="0"/>
              <a:t>Again, this is different from other P4P’s that have actual percent increase/decrease %’s</a:t>
            </a:r>
          </a:p>
          <a:p>
            <a:endParaRPr lang="en-US" dirty="0"/>
          </a:p>
          <a:p>
            <a:r>
              <a:rPr lang="en-US" dirty="0"/>
              <a:t>In FY19 the work plan was worth 40% of funds and milestones</a:t>
            </a:r>
            <a:r>
              <a:rPr lang="en-US" baseline="0" dirty="0"/>
              <a:t> were 60% - 100% of funds were earned for a total of $2.7 million.</a:t>
            </a:r>
          </a:p>
          <a:p>
            <a:endParaRPr lang="en-US" baseline="0" dirty="0"/>
          </a:p>
          <a:p>
            <a:r>
              <a:rPr lang="en-US" baseline="0" dirty="0"/>
              <a:t>1.9 payable to providers  </a:t>
            </a:r>
            <a:r>
              <a:rPr lang="en-US" b="1" baseline="0" dirty="0">
                <a:solidFill>
                  <a:srgbClr val="FF0000"/>
                </a:solidFill>
              </a:rPr>
              <a:t>(Q: How was this shared across BH and PH?  Krista: OK to share general $ but not sharing model)</a:t>
            </a:r>
          </a:p>
          <a:p>
            <a:r>
              <a:rPr lang="en-US" baseline="0" dirty="0"/>
              <a:t>276k held for innovations pool</a:t>
            </a:r>
          </a:p>
          <a:p>
            <a:r>
              <a:rPr lang="en-US" baseline="0" dirty="0"/>
              <a:t>552 retained by COA</a:t>
            </a:r>
          </a:p>
          <a:p>
            <a:endParaRPr lang="en-US" baseline="0" dirty="0"/>
          </a:p>
          <a:p>
            <a:r>
              <a:rPr lang="en-US" baseline="0" dirty="0"/>
              <a:t>TBD for FY20</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5B3CD4F-BB08-4B35-B3E5-175A08C33579}" type="slidenum">
              <a:rPr lang="en-US" smtClean="0"/>
              <a:t>9</a:t>
            </a:fld>
            <a:endParaRPr lang="en-US"/>
          </a:p>
        </p:txBody>
      </p:sp>
    </p:spTree>
    <p:extLst>
      <p:ext uri="{BB962C8B-B14F-4D97-AF65-F5344CB8AC3E}">
        <p14:creationId xmlns:p14="http://schemas.microsoft.com/office/powerpoint/2010/main" val="1218013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4285297"/>
          </a:xfrm>
          <a:prstGeom prst="rect">
            <a:avLst/>
          </a:prstGeom>
        </p:spPr>
      </p:pic>
      <p:sp>
        <p:nvSpPr>
          <p:cNvPr id="8" name="Rectangle 7"/>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779" y="5820581"/>
            <a:ext cx="1198472" cy="1198472"/>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5"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CLICK TO EDIT TITLE</a:t>
            </a:r>
          </a:p>
        </p:txBody>
      </p:sp>
      <p:sp>
        <p:nvSpPr>
          <p:cNvPr id="15" name="Text Placeholder 4"/>
          <p:cNvSpPr>
            <a:spLocks noGrp="1"/>
          </p:cNvSpPr>
          <p:nvPr>
            <p:ph type="body" sz="quarter" idx="11" hasCustomPrompt="1"/>
          </p:nvPr>
        </p:nvSpPr>
        <p:spPr>
          <a:xfrm>
            <a:off x="0" y="3686175"/>
            <a:ext cx="1814513" cy="584200"/>
          </a:xfrm>
          <a:prstGeom prst="rect">
            <a:avLst/>
          </a:prstGeom>
        </p:spPr>
        <p:txBody>
          <a:bodyPr/>
          <a:lstStyle>
            <a:lvl1pPr marL="0" indent="0" algn="ctr">
              <a:buFontTx/>
              <a:buNone/>
              <a:defRPr sz="3200" b="1" i="0">
                <a:solidFill>
                  <a:schemeClr val="bg1"/>
                </a:solidFill>
                <a:latin typeface="Helvetica" charset="0"/>
                <a:ea typeface="Helvetica" charset="0"/>
                <a:cs typeface="Helvetica" charset="0"/>
              </a:defRPr>
            </a:lvl1pPr>
          </a:lstStyle>
          <a:p>
            <a:pPr lvl="0"/>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4">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8" name="Rectangle 7"/>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10"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5">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3999" cy="6858001"/>
          </a:xfrm>
          <a:prstGeom prst="rect">
            <a:avLst/>
          </a:prstGeom>
        </p:spPr>
      </p:pic>
      <p:sp>
        <p:nvSpPr>
          <p:cNvPr id="8" name="Rectangle 7"/>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10"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6">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1429"/>
          </a:xfrm>
          <a:prstGeom prst="rect">
            <a:avLst/>
          </a:prstGeom>
        </p:spPr>
      </p:pic>
      <p:sp>
        <p:nvSpPr>
          <p:cNvPr id="4" name="Rectangle 3"/>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9"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extLst>
      <p:ext uri="{BB962C8B-B14F-4D97-AF65-F5344CB8AC3E}">
        <p14:creationId xmlns:p14="http://schemas.microsoft.com/office/powerpoint/2010/main" val="13239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7">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tangle 3"/>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10"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extLst>
      <p:ext uri="{BB962C8B-B14F-4D97-AF65-F5344CB8AC3E}">
        <p14:creationId xmlns:p14="http://schemas.microsoft.com/office/powerpoint/2010/main" val="31486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with image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814514"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10" name="Text Placeholder 5"/>
          <p:cNvSpPr>
            <a:spLocks noGrp="1"/>
          </p:cNvSpPr>
          <p:nvPr>
            <p:ph type="body" sz="quarter" idx="12" hasCustomPrompt="1"/>
          </p:nvPr>
        </p:nvSpPr>
        <p:spPr>
          <a:xfrm>
            <a:off x="2043087" y="1796188"/>
            <a:ext cx="5915025"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472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with imag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814513"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2"/>
          <p:cNvSpPr>
            <a:spLocks noGrp="1"/>
          </p:cNvSpPr>
          <p:nvPr>
            <p:ph type="body" sz="quarter" idx="11" hasCustomPrompt="1"/>
          </p:nvPr>
        </p:nvSpPr>
        <p:spPr>
          <a:xfrm>
            <a:off x="2043087" y="1743075"/>
            <a:ext cx="6086475" cy="3557588"/>
          </a:xfrm>
          <a:prstGeom prst="rect">
            <a:avLst/>
          </a:prstGeom>
        </p:spPr>
        <p:txBody>
          <a:bodyPr/>
          <a:lstStyle>
            <a:lvl1pPr marL="0" indent="0">
              <a:buFontTx/>
              <a:buNone/>
              <a:defRPr sz="2000">
                <a:solidFill>
                  <a:schemeClr val="tx1">
                    <a:lumMod val="65000"/>
                    <a:lumOff val="35000"/>
                  </a:schemeClr>
                </a:solidFill>
                <a:latin typeface="Helvetica" charset="0"/>
                <a:ea typeface="Helvetica" charset="0"/>
                <a:cs typeface="Helvetica" charset="0"/>
              </a:defRPr>
            </a:lvl1pPr>
          </a:lstStyle>
          <a:p>
            <a:pPr lvl="0"/>
            <a:r>
              <a:rPr lang="en-US" dirty="0"/>
              <a:t>Paragraph text</a:t>
            </a:r>
          </a:p>
        </p:txBody>
      </p:sp>
      <p:sp>
        <p:nvSpPr>
          <p:cNvPr id="10"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with image 3">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814514"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11" name="Text Placeholder 5"/>
          <p:cNvSpPr>
            <a:spLocks noGrp="1"/>
          </p:cNvSpPr>
          <p:nvPr>
            <p:ph type="body" sz="quarter" idx="12" hasCustomPrompt="1"/>
          </p:nvPr>
        </p:nvSpPr>
        <p:spPr>
          <a:xfrm>
            <a:off x="2043087" y="1796188"/>
            <a:ext cx="5915025"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with image 4">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814512"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2"/>
          <p:cNvSpPr>
            <a:spLocks noGrp="1"/>
          </p:cNvSpPr>
          <p:nvPr>
            <p:ph type="body" sz="quarter" idx="11" hasCustomPrompt="1"/>
          </p:nvPr>
        </p:nvSpPr>
        <p:spPr>
          <a:xfrm>
            <a:off x="2043087" y="1743075"/>
            <a:ext cx="6086475" cy="3557588"/>
          </a:xfrm>
          <a:prstGeom prst="rect">
            <a:avLst/>
          </a:prstGeom>
        </p:spPr>
        <p:txBody>
          <a:bodyPr/>
          <a:lstStyle>
            <a:lvl1pPr marL="0" indent="0">
              <a:buFontTx/>
              <a:buNone/>
              <a:defRPr sz="2000">
                <a:solidFill>
                  <a:schemeClr val="tx1">
                    <a:lumMod val="65000"/>
                    <a:lumOff val="35000"/>
                  </a:schemeClr>
                </a:solidFill>
                <a:latin typeface="Helvetica" charset="0"/>
                <a:ea typeface="Helvetica" charset="0"/>
                <a:cs typeface="Helvetica" charset="0"/>
              </a:defRPr>
            </a:lvl1pPr>
          </a:lstStyle>
          <a:p>
            <a:pPr lvl="0"/>
            <a:r>
              <a:rPr lang="en-US" dirty="0"/>
              <a:t>Paragraph text</a:t>
            </a:r>
          </a:p>
        </p:txBody>
      </p:sp>
      <p:sp>
        <p:nvSpPr>
          <p:cNvPr id="10"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with image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814514"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11" name="Text Placeholder 5"/>
          <p:cNvSpPr>
            <a:spLocks noGrp="1"/>
          </p:cNvSpPr>
          <p:nvPr>
            <p:ph type="body" sz="quarter" idx="12" hasCustomPrompt="1"/>
          </p:nvPr>
        </p:nvSpPr>
        <p:spPr>
          <a:xfrm>
            <a:off x="2043087" y="1796188"/>
            <a:ext cx="5915025"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with image 6">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814512"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2"/>
          <p:cNvSpPr>
            <a:spLocks noGrp="1"/>
          </p:cNvSpPr>
          <p:nvPr>
            <p:ph type="body" sz="quarter" idx="11" hasCustomPrompt="1"/>
          </p:nvPr>
        </p:nvSpPr>
        <p:spPr>
          <a:xfrm>
            <a:off x="2043087" y="1743075"/>
            <a:ext cx="6086475" cy="3557588"/>
          </a:xfrm>
          <a:prstGeom prst="rect">
            <a:avLst/>
          </a:prstGeom>
        </p:spPr>
        <p:txBody>
          <a:bodyPr/>
          <a:lstStyle>
            <a:lvl1pPr marL="0" indent="0">
              <a:buFontTx/>
              <a:buNone/>
              <a:defRPr sz="2000">
                <a:solidFill>
                  <a:schemeClr val="tx1">
                    <a:lumMod val="65000"/>
                    <a:lumOff val="35000"/>
                  </a:schemeClr>
                </a:solidFill>
                <a:latin typeface="Helvetica" charset="0"/>
                <a:ea typeface="Helvetica" charset="0"/>
                <a:cs typeface="Helvetica" charset="0"/>
              </a:defRPr>
            </a:lvl1pPr>
          </a:lstStyle>
          <a:p>
            <a:pPr lvl="0"/>
            <a:r>
              <a:rPr lang="en-US" dirty="0"/>
              <a:t>Paragraph text</a:t>
            </a:r>
          </a:p>
        </p:txBody>
      </p:sp>
      <p:sp>
        <p:nvSpPr>
          <p:cNvPr id="10"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85297"/>
          </a:xfrm>
          <a:prstGeom prst="rect">
            <a:avLst/>
          </a:prstGeom>
        </p:spPr>
      </p:pic>
      <p:sp>
        <p:nvSpPr>
          <p:cNvPr id="7" name="Rectangle 6"/>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779" y="5820581"/>
            <a:ext cx="1198472" cy="1198472"/>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14"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CLICK TO EDIT TITLE</a:t>
            </a:r>
          </a:p>
        </p:txBody>
      </p:sp>
      <p:sp>
        <p:nvSpPr>
          <p:cNvPr id="15" name="Text Placeholder 4"/>
          <p:cNvSpPr>
            <a:spLocks noGrp="1"/>
          </p:cNvSpPr>
          <p:nvPr>
            <p:ph type="body" sz="quarter" idx="11" hasCustomPrompt="1"/>
          </p:nvPr>
        </p:nvSpPr>
        <p:spPr>
          <a:xfrm>
            <a:off x="0" y="3686175"/>
            <a:ext cx="1814513" cy="584200"/>
          </a:xfrm>
          <a:prstGeom prst="rect">
            <a:avLst/>
          </a:prstGeom>
        </p:spPr>
        <p:txBody>
          <a:bodyPr/>
          <a:lstStyle>
            <a:lvl1pPr marL="0" indent="0" algn="ctr">
              <a:buFontTx/>
              <a:buNone/>
              <a:defRPr sz="3200" b="1" i="0">
                <a:solidFill>
                  <a:schemeClr val="bg1"/>
                </a:solidFill>
                <a:latin typeface="Helvetica" charset="0"/>
                <a:ea typeface="Helvetica" charset="0"/>
                <a:cs typeface="Helvetica" charset="0"/>
              </a:defRPr>
            </a:lvl1pPr>
          </a:lstStyle>
          <a:p>
            <a:pPr lvl="0"/>
            <a:r>
              <a:rPr lang="en-US" dirty="0"/>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with image 7">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814514"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cxnSp>
        <p:nvCxnSpPr>
          <p:cNvPr id="11" name="Straight Connector 10"/>
          <p:cNvCxnSpPr/>
          <p:nvPr userDrawn="1"/>
        </p:nvCxnSpPr>
        <p:spPr>
          <a:xfrm flipV="1">
            <a:off x="5026819" y="1584006"/>
            <a:ext cx="0" cy="2994025"/>
          </a:xfrm>
          <a:prstGeom prst="line">
            <a:avLst/>
          </a:prstGeom>
          <a:ln w="22225" cmpd="sng">
            <a:solidFill>
              <a:srgbClr val="006999"/>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5" name="Text Placeholder 4"/>
          <p:cNvSpPr>
            <a:spLocks noGrp="1"/>
          </p:cNvSpPr>
          <p:nvPr>
            <p:ph type="body" sz="quarter" idx="13" hasCustomPrompt="1"/>
          </p:nvPr>
        </p:nvSpPr>
        <p:spPr>
          <a:xfrm>
            <a:off x="2056210" y="1584006"/>
            <a:ext cx="2728913" cy="3514725"/>
          </a:xfrm>
          <a:prstGeom prst="rect">
            <a:avLst/>
          </a:prstGeom>
        </p:spPr>
        <p:txBody>
          <a:bodyPr/>
          <a:lstStyle>
            <a:lvl1pPr marL="0" indent="0">
              <a:buFontTx/>
              <a:buNone/>
              <a:defRPr sz="2400" b="0" i="0">
                <a:solidFill>
                  <a:schemeClr val="tx1">
                    <a:lumMod val="65000"/>
                    <a:lumOff val="35000"/>
                  </a:schemeClr>
                </a:solidFill>
                <a:latin typeface="Helvetica" charset="0"/>
                <a:ea typeface="Helvetica" charset="0"/>
                <a:cs typeface="Helvetica" charset="0"/>
              </a:defRPr>
            </a:lvl1pPr>
            <a:lvl2pPr>
              <a:defRPr sz="2000" b="0" i="0">
                <a:solidFill>
                  <a:schemeClr val="tx1">
                    <a:lumMod val="65000"/>
                    <a:lumOff val="35000"/>
                  </a:schemeClr>
                </a:solidFill>
                <a:latin typeface="Helvetica" charset="0"/>
                <a:ea typeface="Helvetica" charset="0"/>
                <a:cs typeface="Helvetica" charset="0"/>
              </a:defRPr>
            </a:lvl2pPr>
            <a:lvl3pPr>
              <a:defRPr>
                <a:solidFill>
                  <a:schemeClr val="tx1">
                    <a:lumMod val="65000"/>
                    <a:lumOff val="35000"/>
                  </a:schemeClr>
                </a:solidFill>
                <a:latin typeface="Helvetica" charset="0"/>
                <a:ea typeface="Helvetica" charset="0"/>
                <a:cs typeface="Helvetica" charset="0"/>
              </a:defRPr>
            </a:lvl3pPr>
          </a:lstStyle>
          <a:p>
            <a:pPr lvl="0"/>
            <a:r>
              <a:rPr lang="en-US" dirty="0"/>
              <a:t>Text</a:t>
            </a:r>
          </a:p>
          <a:p>
            <a:pPr lvl="1"/>
            <a:r>
              <a:rPr lang="en-US" dirty="0"/>
              <a:t>Bullet</a:t>
            </a:r>
          </a:p>
          <a:p>
            <a:pPr lvl="2"/>
            <a:r>
              <a:rPr lang="en-US" dirty="0"/>
              <a:t>Third level</a:t>
            </a:r>
          </a:p>
        </p:txBody>
      </p:sp>
      <p:sp>
        <p:nvSpPr>
          <p:cNvPr id="14" name="Text Placeholder 4"/>
          <p:cNvSpPr>
            <a:spLocks noGrp="1"/>
          </p:cNvSpPr>
          <p:nvPr>
            <p:ph type="body" sz="quarter" idx="14" hasCustomPrompt="1"/>
          </p:nvPr>
        </p:nvSpPr>
        <p:spPr>
          <a:xfrm>
            <a:off x="5285185" y="1584006"/>
            <a:ext cx="2728913" cy="3514725"/>
          </a:xfrm>
          <a:prstGeom prst="rect">
            <a:avLst/>
          </a:prstGeom>
        </p:spPr>
        <p:txBody>
          <a:bodyPr/>
          <a:lstStyle>
            <a:lvl1pPr marL="0" indent="0">
              <a:buFontTx/>
              <a:buNone/>
              <a:defRPr sz="2400" b="0" i="0">
                <a:solidFill>
                  <a:schemeClr val="tx1">
                    <a:lumMod val="65000"/>
                    <a:lumOff val="35000"/>
                  </a:schemeClr>
                </a:solidFill>
                <a:latin typeface="Helvetica" charset="0"/>
                <a:ea typeface="Helvetica" charset="0"/>
                <a:cs typeface="Helvetica" charset="0"/>
              </a:defRPr>
            </a:lvl1pPr>
            <a:lvl2pPr>
              <a:defRPr sz="2000" b="0" i="0">
                <a:solidFill>
                  <a:schemeClr val="tx1">
                    <a:lumMod val="65000"/>
                    <a:lumOff val="35000"/>
                  </a:schemeClr>
                </a:solidFill>
                <a:latin typeface="Helvetica" charset="0"/>
                <a:ea typeface="Helvetica" charset="0"/>
                <a:cs typeface="Helvetica" charset="0"/>
              </a:defRPr>
            </a:lvl2pPr>
            <a:lvl3pPr>
              <a:defRPr>
                <a:solidFill>
                  <a:schemeClr val="tx1">
                    <a:lumMod val="65000"/>
                    <a:lumOff val="35000"/>
                  </a:schemeClr>
                </a:solidFill>
                <a:latin typeface="Helvetica" charset="0"/>
                <a:ea typeface="Helvetica" charset="0"/>
                <a:cs typeface="Helvetica" charset="0"/>
              </a:defRPr>
            </a:lvl3pPr>
          </a:lstStyle>
          <a:p>
            <a:pPr lvl="0"/>
            <a:r>
              <a:rPr lang="en-US" dirty="0"/>
              <a:t>Text</a:t>
            </a:r>
          </a:p>
          <a:p>
            <a:pPr lvl="1"/>
            <a:r>
              <a:rPr lang="en-US" dirty="0"/>
              <a:t>Bullet</a:t>
            </a:r>
          </a:p>
          <a:p>
            <a:pPr lvl="2"/>
            <a:r>
              <a:rPr lang="en-US" dirty="0"/>
              <a:t>Third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with image 8">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8" y="0"/>
            <a:ext cx="1812655"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11" name="Text Placeholder 5"/>
          <p:cNvSpPr>
            <a:spLocks noGrp="1"/>
          </p:cNvSpPr>
          <p:nvPr>
            <p:ph type="body" sz="quarter" idx="12" hasCustomPrompt="1"/>
          </p:nvPr>
        </p:nvSpPr>
        <p:spPr>
          <a:xfrm>
            <a:off x="2043087" y="1796188"/>
            <a:ext cx="5915025"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with image 9">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814512"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Rectangle 8"/>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sz="quarter" idx="11" hasCustomPrompt="1"/>
          </p:nvPr>
        </p:nvSpPr>
        <p:spPr>
          <a:xfrm>
            <a:off x="2043087" y="1743075"/>
            <a:ext cx="6086475" cy="3557588"/>
          </a:xfrm>
          <a:prstGeom prst="rect">
            <a:avLst/>
          </a:prstGeom>
        </p:spPr>
        <p:txBody>
          <a:bodyPr/>
          <a:lstStyle>
            <a:lvl1pPr marL="0" indent="0">
              <a:buFontTx/>
              <a:buNone/>
              <a:defRPr sz="2000">
                <a:solidFill>
                  <a:schemeClr val="tx1">
                    <a:lumMod val="65000"/>
                    <a:lumOff val="35000"/>
                  </a:schemeClr>
                </a:solidFill>
                <a:latin typeface="Helvetica" charset="0"/>
                <a:ea typeface="Helvetica" charset="0"/>
                <a:cs typeface="Helvetica" charset="0"/>
              </a:defRPr>
            </a:lvl1pPr>
          </a:lstStyle>
          <a:p>
            <a:pPr lvl="0"/>
            <a:r>
              <a:rPr lang="en-US" dirty="0"/>
              <a:t>Paragraph text</a:t>
            </a:r>
          </a:p>
        </p:txBody>
      </p:sp>
      <p:sp>
        <p:nvSpPr>
          <p:cNvPr id="13"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with image 10">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814513" cy="6858000"/>
          </a:xfrm>
          <a:prstGeom prst="rect">
            <a:avLst/>
          </a:prstGeom>
        </p:spPr>
      </p:pic>
      <p:sp>
        <p:nvSpPr>
          <p:cNvPr id="3" name="Rectangle 2"/>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15" name="Rectangle 14"/>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V="1">
            <a:off x="5160964" y="2226944"/>
            <a:ext cx="0" cy="2994025"/>
          </a:xfrm>
          <a:prstGeom prst="line">
            <a:avLst/>
          </a:prstGeom>
          <a:ln w="22225" cmpd="sng">
            <a:solidFill>
              <a:srgbClr val="006999"/>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2171700" y="1385888"/>
            <a:ext cx="5868988" cy="600075"/>
          </a:xfrm>
          <a:prstGeom prst="rect">
            <a:avLst/>
          </a:prstGeom>
        </p:spPr>
        <p:txBody>
          <a:bodyPr/>
          <a:lstStyle>
            <a:lvl1pPr marL="0" indent="0">
              <a:buFontTx/>
              <a:buNone/>
              <a:defRPr sz="2400" b="0" i="0">
                <a:solidFill>
                  <a:schemeClr val="tx1">
                    <a:lumMod val="65000"/>
                    <a:lumOff val="35000"/>
                  </a:schemeClr>
                </a:solidFill>
                <a:latin typeface="Helvetica" charset="0"/>
                <a:ea typeface="Helvetica" charset="0"/>
                <a:cs typeface="Helvetica" charset="0"/>
              </a:defRPr>
            </a:lvl1pPr>
          </a:lstStyle>
          <a:p>
            <a:pPr lvl="0"/>
            <a:r>
              <a:rPr lang="en-US" dirty="0"/>
              <a:t>Text</a:t>
            </a:r>
          </a:p>
        </p:txBody>
      </p:sp>
      <p:sp>
        <p:nvSpPr>
          <p:cNvPr id="12" name="Text Placeholder 4"/>
          <p:cNvSpPr>
            <a:spLocks noGrp="1"/>
          </p:cNvSpPr>
          <p:nvPr>
            <p:ph type="body" sz="quarter" idx="10" hasCustomPrompt="1"/>
          </p:nvPr>
        </p:nvSpPr>
        <p:spPr>
          <a:xfrm>
            <a:off x="2043087"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20" name="Text Placeholder 5"/>
          <p:cNvSpPr>
            <a:spLocks noGrp="1"/>
          </p:cNvSpPr>
          <p:nvPr>
            <p:ph type="body" sz="quarter" idx="12" hasCustomPrompt="1"/>
          </p:nvPr>
        </p:nvSpPr>
        <p:spPr>
          <a:xfrm>
            <a:off x="2171701" y="2226944"/>
            <a:ext cx="2643188"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p:txBody>
      </p:sp>
      <p:sp>
        <p:nvSpPr>
          <p:cNvPr id="21" name="Text Placeholder 5"/>
          <p:cNvSpPr>
            <a:spLocks noGrp="1"/>
          </p:cNvSpPr>
          <p:nvPr>
            <p:ph type="body" sz="quarter" idx="14" hasCustomPrompt="1"/>
          </p:nvPr>
        </p:nvSpPr>
        <p:spPr>
          <a:xfrm>
            <a:off x="5544810" y="2226944"/>
            <a:ext cx="2643188"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5" y="150813"/>
            <a:ext cx="7715250" cy="754063"/>
          </a:xfrm>
          <a:prstGeom prst="rect">
            <a:avLst/>
          </a:prstGeom>
        </p:spPr>
        <p:txBody>
          <a:bodyPr>
            <a:normAutofit/>
          </a:bodyPr>
          <a:lstStyle>
            <a:lvl1pPr algn="l">
              <a:defRPr sz="3600">
                <a:solidFill>
                  <a:srgbClr val="0B5C9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969328" y="1107284"/>
            <a:ext cx="7899998" cy="5202036"/>
          </a:xfrm>
          <a:prstGeom prst="rect">
            <a:avLst/>
          </a:prstGeom>
        </p:spPr>
        <p:txBody>
          <a:bodyPr>
            <a:normAutofit/>
          </a:bodyPr>
          <a:lstStyle>
            <a:lvl1pPr marL="231775" indent="-231775">
              <a:spcBef>
                <a:spcPts val="1000"/>
              </a:spcBef>
              <a:spcAft>
                <a:spcPts val="600"/>
              </a:spcAft>
              <a:defRPr sz="2400" b="1">
                <a:solidFill>
                  <a:schemeClr val="tx1">
                    <a:lumMod val="65000"/>
                    <a:lumOff val="35000"/>
                  </a:schemeClr>
                </a:solidFill>
                <a:latin typeface="+mn-lt"/>
              </a:defRPr>
            </a:lvl1pPr>
            <a:lvl2pPr marL="573088" indent="-341313">
              <a:spcBef>
                <a:spcPts val="900"/>
              </a:spcBef>
              <a:spcAft>
                <a:spcPts val="300"/>
              </a:spcAft>
              <a:defRPr sz="2000">
                <a:solidFill>
                  <a:srgbClr val="6AA836"/>
                </a:solidFill>
                <a:latin typeface="+mn-lt"/>
              </a:defRPr>
            </a:lvl2pPr>
            <a:lvl3pPr marL="914400" indent="-341313">
              <a:spcBef>
                <a:spcPts val="600"/>
              </a:spcBef>
              <a:defRPr sz="1800">
                <a:solidFill>
                  <a:schemeClr val="tx1">
                    <a:lumMod val="65000"/>
                    <a:lumOff val="35000"/>
                  </a:schemeClr>
                </a:solidFill>
                <a:latin typeface="+mn-lt"/>
              </a:defRPr>
            </a:lvl3pPr>
            <a:lvl4pPr>
              <a:defRPr sz="1600">
                <a:solidFill>
                  <a:schemeClr val="tx1">
                    <a:lumMod val="65000"/>
                    <a:lumOff val="35000"/>
                  </a:schemeClr>
                </a:solidFill>
                <a:latin typeface="+mn-lt"/>
              </a:defRPr>
            </a:lvl4pPr>
            <a:lvl5pPr>
              <a:defRPr sz="1600">
                <a:solidFill>
                  <a:schemeClr val="tx1">
                    <a:lumMod val="65000"/>
                    <a:lumOff val="3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Gray_Gradi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00061" y="2995610"/>
            <a:ext cx="6866897" cy="866775"/>
          </a:xfrm>
          <a:prstGeom prst="rect">
            <a:avLst/>
          </a:prstGeom>
          <a:ln>
            <a:noFill/>
          </a:ln>
          <a:effectLst/>
        </p:spPr>
      </p:pic>
      <p:sp>
        <p:nvSpPr>
          <p:cNvPr id="11" name="Round Same Side Corner Rectangle 10"/>
          <p:cNvSpPr/>
          <p:nvPr/>
        </p:nvSpPr>
        <p:spPr>
          <a:xfrm rot="10800000">
            <a:off x="-186766" y="-18596"/>
            <a:ext cx="947589" cy="1047295"/>
          </a:xfrm>
          <a:prstGeom prst="round2SameRect">
            <a:avLst>
              <a:gd name="adj1" fmla="val 20471"/>
              <a:gd name="adj2" fmla="val 0"/>
            </a:avLst>
          </a:prstGeom>
          <a:solidFill>
            <a:srgbClr val="0B5C9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14"/>
          <p:cNvSpPr/>
          <p:nvPr/>
        </p:nvSpPr>
        <p:spPr>
          <a:xfrm rot="5400000">
            <a:off x="105980" y="828678"/>
            <a:ext cx="395289" cy="952500"/>
          </a:xfrm>
          <a:prstGeom prst="round2SameRect">
            <a:avLst>
              <a:gd name="adj1" fmla="val 40054"/>
              <a:gd name="adj2" fmla="val 0"/>
            </a:avLst>
          </a:prstGeom>
          <a:solidFill>
            <a:srgbClr val="7CC24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small_tag_pm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6368" y="5901357"/>
            <a:ext cx="1961651" cy="750043"/>
          </a:xfrm>
          <a:prstGeom prst="rect">
            <a:avLst/>
          </a:prstGeom>
        </p:spPr>
      </p:pic>
      <p:sp>
        <p:nvSpPr>
          <p:cNvPr id="6" name="Slide Number Placeholder 5"/>
          <p:cNvSpPr>
            <a:spLocks noGrp="1"/>
          </p:cNvSpPr>
          <p:nvPr>
            <p:ph type="sldNum" sz="quarter" idx="12"/>
          </p:nvPr>
        </p:nvSpPr>
        <p:spPr>
          <a:xfrm>
            <a:off x="10948" y="6396912"/>
            <a:ext cx="821072" cy="365125"/>
          </a:xfrm>
          <a:prstGeom prst="rect">
            <a:avLst/>
          </a:prstGeom>
        </p:spPr>
        <p:txBody>
          <a:bodyPr/>
          <a:lstStyle>
            <a:lvl1pPr algn="ctr">
              <a:defRPr sz="1200" b="1">
                <a:solidFill>
                  <a:schemeClr val="tx1">
                    <a:lumMod val="50000"/>
                    <a:lumOff val="50000"/>
                  </a:schemeClr>
                </a:solidFill>
                <a:latin typeface="Myriad Pro" pitchFamily="34" charset="0"/>
              </a:defRPr>
            </a:lvl1pPr>
          </a:lstStyle>
          <a:p>
            <a:fld id="{95332C28-CFC6-4A95-B613-BC27F5B74E1C}" type="slidenum">
              <a:rPr lang="en-US" smtClean="0"/>
              <a:pPr/>
              <a:t>‹#›</a:t>
            </a:fld>
            <a:endParaRPr lang="en-US" dirty="0"/>
          </a:p>
        </p:txBody>
      </p:sp>
    </p:spTree>
    <p:extLst>
      <p:ext uri="{BB962C8B-B14F-4D97-AF65-F5344CB8AC3E}">
        <p14:creationId xmlns:p14="http://schemas.microsoft.com/office/powerpoint/2010/main" val="338964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105" y="0"/>
            <a:ext cx="9158106" cy="4285298"/>
          </a:xfrm>
          <a:prstGeom prst="rect">
            <a:avLst/>
          </a:prstGeom>
        </p:spPr>
      </p:pic>
      <p:sp>
        <p:nvSpPr>
          <p:cNvPr id="7" name="Rectangle 6"/>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779" y="5820581"/>
            <a:ext cx="1198472" cy="1198472"/>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14"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CLICK TO EDIT TITLE</a:t>
            </a:r>
          </a:p>
        </p:txBody>
      </p:sp>
      <p:sp>
        <p:nvSpPr>
          <p:cNvPr id="15" name="Text Placeholder 4"/>
          <p:cNvSpPr>
            <a:spLocks noGrp="1"/>
          </p:cNvSpPr>
          <p:nvPr>
            <p:ph type="body" sz="quarter" idx="11" hasCustomPrompt="1"/>
          </p:nvPr>
        </p:nvSpPr>
        <p:spPr>
          <a:xfrm>
            <a:off x="0" y="3686175"/>
            <a:ext cx="1814513" cy="584200"/>
          </a:xfrm>
          <a:prstGeom prst="rect">
            <a:avLst/>
          </a:prstGeom>
        </p:spPr>
        <p:txBody>
          <a:bodyPr/>
          <a:lstStyle>
            <a:lvl1pPr marL="0" indent="0" algn="ctr">
              <a:buFontTx/>
              <a:buNone/>
              <a:defRPr sz="3200" b="1" i="0">
                <a:solidFill>
                  <a:schemeClr val="bg1"/>
                </a:solidFill>
                <a:latin typeface="Helvetica" charset="0"/>
                <a:ea typeface="Helvetica" charset="0"/>
                <a:cs typeface="Helvetica" charset="0"/>
              </a:defRPr>
            </a:lvl1pPr>
          </a:lstStyle>
          <a:p>
            <a:pPr lvl="0"/>
            <a:r>
              <a:rPr lang="en-US" dirty="0"/>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285297"/>
          </a:xfrm>
          <a:prstGeom prst="rect">
            <a:avLst/>
          </a:prstGeom>
        </p:spPr>
      </p:pic>
      <p:sp>
        <p:nvSpPr>
          <p:cNvPr id="8" name="Rectangle 7"/>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779" y="5820581"/>
            <a:ext cx="1198472" cy="1198472"/>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15"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CLICK TO EDIT TITLE</a:t>
            </a:r>
          </a:p>
        </p:txBody>
      </p:sp>
      <p:sp>
        <p:nvSpPr>
          <p:cNvPr id="16" name="Text Placeholder 4"/>
          <p:cNvSpPr>
            <a:spLocks noGrp="1"/>
          </p:cNvSpPr>
          <p:nvPr>
            <p:ph type="body" sz="quarter" idx="11" hasCustomPrompt="1"/>
          </p:nvPr>
        </p:nvSpPr>
        <p:spPr>
          <a:xfrm>
            <a:off x="0" y="3686175"/>
            <a:ext cx="1814513" cy="584200"/>
          </a:xfrm>
          <a:prstGeom prst="rect">
            <a:avLst/>
          </a:prstGeom>
        </p:spPr>
        <p:txBody>
          <a:bodyPr/>
          <a:lstStyle>
            <a:lvl1pPr marL="0" indent="0" algn="ctr">
              <a:buFontTx/>
              <a:buNone/>
              <a:defRPr sz="3200" b="1" i="0">
                <a:solidFill>
                  <a:schemeClr val="bg1"/>
                </a:solidFill>
                <a:latin typeface="Helvetica" charset="0"/>
                <a:ea typeface="Helvetica" charset="0"/>
                <a:cs typeface="Helvetica" charset="0"/>
              </a:defRPr>
            </a:lvl1pPr>
          </a:lstStyle>
          <a:p>
            <a:pPr lvl="0"/>
            <a:r>
              <a:rPr lang="en-US" dirty="0"/>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bullets">
    <p:spTree>
      <p:nvGrpSpPr>
        <p:cNvPr id="1" name=""/>
        <p:cNvGrpSpPr/>
        <p:nvPr/>
      </p:nvGrpSpPr>
      <p:grpSpPr>
        <a:xfrm>
          <a:off x="0" y="0"/>
          <a:ext cx="0" cy="0"/>
          <a:chOff x="0" y="0"/>
          <a:chExt cx="0" cy="0"/>
        </a:xfrm>
      </p:grpSpPr>
      <p:sp>
        <p:nvSpPr>
          <p:cNvPr id="10" name="Rectangle 9"/>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9" name="Text Placeholder 4"/>
          <p:cNvSpPr>
            <a:spLocks noGrp="1"/>
          </p:cNvSpPr>
          <p:nvPr>
            <p:ph type="body" sz="quarter" idx="10" hasCustomPrompt="1"/>
          </p:nvPr>
        </p:nvSpPr>
        <p:spPr>
          <a:xfrm>
            <a:off x="1957359"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6" name="Text Placeholder 5"/>
          <p:cNvSpPr>
            <a:spLocks noGrp="1"/>
          </p:cNvSpPr>
          <p:nvPr>
            <p:ph type="body" sz="quarter" idx="12" hasCustomPrompt="1"/>
          </p:nvPr>
        </p:nvSpPr>
        <p:spPr>
          <a:xfrm>
            <a:off x="1957359" y="1763577"/>
            <a:ext cx="5915025" cy="3265623"/>
          </a:xfrm>
          <a:prstGeom prst="rect">
            <a:avLst/>
          </a:prstGeom>
        </p:spPr>
        <p:txBody>
          <a:bodyPr/>
          <a:lstStyle>
            <a:lvl1pPr>
              <a:defRPr sz="2000" b="0" i="0">
                <a:solidFill>
                  <a:schemeClr val="tx1">
                    <a:lumMod val="65000"/>
                    <a:lumOff val="35000"/>
                  </a:schemeClr>
                </a:solidFill>
                <a:latin typeface="Helvetica" charset="0"/>
                <a:ea typeface="Helvetica" charset="0"/>
                <a:cs typeface="Helvetica" charset="0"/>
              </a:defRPr>
            </a:lvl1pPr>
            <a:lvl2pPr>
              <a:defRPr sz="1800" b="0" i="0">
                <a:solidFill>
                  <a:schemeClr val="tx1">
                    <a:lumMod val="65000"/>
                    <a:lumOff val="35000"/>
                  </a:schemeClr>
                </a:solidFill>
                <a:latin typeface="Helvetica" charset="0"/>
                <a:ea typeface="Helvetica" charset="0"/>
                <a:cs typeface="Helvetica" charset="0"/>
              </a:defRPr>
            </a:lvl2pPr>
            <a:lvl3pPr>
              <a:defRPr sz="1800" b="0" i="0">
                <a:solidFill>
                  <a:schemeClr val="tx1">
                    <a:lumMod val="65000"/>
                    <a:lumOff val="35000"/>
                  </a:schemeClr>
                </a:solidFill>
                <a:latin typeface="Helvetica" charset="0"/>
                <a:ea typeface="Helvetica" charset="0"/>
                <a:cs typeface="Helvetica" charset="0"/>
              </a:defRPr>
            </a:lvl3pPr>
            <a:lvl4pPr>
              <a:defRPr sz="1800" b="0" i="0">
                <a:solidFill>
                  <a:schemeClr val="tx1">
                    <a:lumMod val="65000"/>
                    <a:lumOff val="35000"/>
                  </a:schemeClr>
                </a:solidFill>
                <a:latin typeface="Helvetica" charset="0"/>
                <a:ea typeface="Helvetica" charset="0"/>
                <a:cs typeface="Helvetica" charset="0"/>
              </a:defRPr>
            </a:lvl4pPr>
            <a:lvl5pPr>
              <a:defRPr sz="1800" b="0" i="0">
                <a:solidFill>
                  <a:schemeClr val="tx1">
                    <a:lumMod val="65000"/>
                    <a:lumOff val="35000"/>
                  </a:schemeClr>
                </a:solidFill>
                <a:latin typeface="Helvetica" charset="0"/>
                <a:ea typeface="Helvetica" charset="0"/>
                <a:cs typeface="Helvetica" charset="0"/>
              </a:defRPr>
            </a:lvl5pPr>
          </a:lstStyle>
          <a:p>
            <a:pPr lvl="0"/>
            <a:r>
              <a:rPr lang="en-US" dirty="0"/>
              <a:t>Bullet list</a:t>
            </a:r>
          </a:p>
          <a:p>
            <a:pPr lvl="0"/>
            <a:r>
              <a:rPr lang="en-US" dirty="0"/>
              <a:t>A</a:t>
            </a:r>
          </a:p>
          <a:p>
            <a:pPr lvl="0"/>
            <a:r>
              <a:rPr lang="en-US" dirty="0"/>
              <a:t>B</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paragraph">
    <p:spTree>
      <p:nvGrpSpPr>
        <p:cNvPr id="1" name=""/>
        <p:cNvGrpSpPr/>
        <p:nvPr/>
      </p:nvGrpSpPr>
      <p:grpSpPr>
        <a:xfrm>
          <a:off x="0" y="0"/>
          <a:ext cx="0" cy="0"/>
          <a:chOff x="0" y="0"/>
          <a:chExt cx="0" cy="0"/>
        </a:xfrm>
      </p:grpSpPr>
      <p:sp>
        <p:nvSpPr>
          <p:cNvPr id="7" name="Rectangle 6"/>
          <p:cNvSpPr/>
          <p:nvPr userDrawn="1"/>
        </p:nvSpPr>
        <p:spPr>
          <a:xfrm>
            <a:off x="1814513" y="428265"/>
            <a:ext cx="7329487" cy="5555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428265"/>
            <a:ext cx="1814513" cy="555583"/>
          </a:xfrm>
          <a:prstGeom prst="rect">
            <a:avLst/>
          </a:prstGeom>
          <a:solidFill>
            <a:srgbClr val="0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1599" y="6133562"/>
            <a:ext cx="1332185" cy="572510"/>
          </a:xfrm>
          <a:prstGeom prst="rect">
            <a:avLst/>
          </a:prstGeom>
        </p:spPr>
      </p:pic>
      <p:sp>
        <p:nvSpPr>
          <p:cNvPr id="18" name="Text Placeholder 4"/>
          <p:cNvSpPr>
            <a:spLocks noGrp="1"/>
          </p:cNvSpPr>
          <p:nvPr>
            <p:ph type="body" sz="quarter" idx="10" hasCustomPrompt="1"/>
          </p:nvPr>
        </p:nvSpPr>
        <p:spPr>
          <a:xfrm>
            <a:off x="1957359" y="469096"/>
            <a:ext cx="6956425" cy="584200"/>
          </a:xfrm>
          <a:prstGeom prst="rect">
            <a:avLst/>
          </a:prstGeom>
        </p:spPr>
        <p:txBody>
          <a:bodyPr/>
          <a:lstStyle>
            <a:lvl1pPr marL="0" indent="0">
              <a:buFontTx/>
              <a:buNone/>
              <a:defRPr sz="2800" b="0" i="0">
                <a:solidFill>
                  <a:schemeClr val="bg1"/>
                </a:solidFill>
                <a:latin typeface="Helvetica" charset="0"/>
                <a:ea typeface="Helvetica" charset="0"/>
                <a:cs typeface="Helvetica" charset="0"/>
              </a:defRPr>
            </a:lvl1pPr>
          </a:lstStyle>
          <a:p>
            <a:pPr lvl="0"/>
            <a:r>
              <a:rPr lang="en-US" dirty="0"/>
              <a:t>SECTION TITLE</a:t>
            </a:r>
          </a:p>
        </p:txBody>
      </p:sp>
      <p:sp>
        <p:nvSpPr>
          <p:cNvPr id="3" name="Text Placeholder 2"/>
          <p:cNvSpPr>
            <a:spLocks noGrp="1"/>
          </p:cNvSpPr>
          <p:nvPr>
            <p:ph type="body" sz="quarter" idx="11" hasCustomPrompt="1"/>
          </p:nvPr>
        </p:nvSpPr>
        <p:spPr>
          <a:xfrm>
            <a:off x="1957388" y="1743075"/>
            <a:ext cx="6086475" cy="3557588"/>
          </a:xfrm>
          <a:prstGeom prst="rect">
            <a:avLst/>
          </a:prstGeom>
        </p:spPr>
        <p:txBody>
          <a:bodyPr/>
          <a:lstStyle>
            <a:lvl1pPr marL="0" indent="0">
              <a:buFontTx/>
              <a:buNone/>
              <a:defRPr sz="2000">
                <a:solidFill>
                  <a:schemeClr val="tx1">
                    <a:lumMod val="65000"/>
                    <a:lumOff val="35000"/>
                  </a:schemeClr>
                </a:solidFill>
                <a:latin typeface="Helvetica" charset="0"/>
                <a:ea typeface="Helvetica" charset="0"/>
                <a:cs typeface="Helvetica" charset="0"/>
              </a:defRPr>
            </a:lvl1pPr>
          </a:lstStyle>
          <a:p>
            <a:pPr lvl="0"/>
            <a:r>
              <a:rPr lang="en-US" dirty="0"/>
              <a:t>Paragraph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96"/>
          <a:stretch/>
        </p:blipFill>
        <p:spPr>
          <a:xfrm>
            <a:off x="-1" y="1"/>
            <a:ext cx="9144001" cy="6871428"/>
          </a:xfrm>
          <a:prstGeom prst="rect">
            <a:avLst/>
          </a:prstGeom>
        </p:spPr>
      </p:pic>
      <p:sp>
        <p:nvSpPr>
          <p:cNvPr id="6" name="Rectangle 5"/>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12"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Rectangle 8"/>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8"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Slide 3">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9" name="Rectangle 8"/>
          <p:cNvSpPr/>
          <p:nvPr userDrawn="1"/>
        </p:nvSpPr>
        <p:spPr>
          <a:xfrm>
            <a:off x="0" y="3552783"/>
            <a:ext cx="1814513" cy="732515"/>
          </a:xfrm>
          <a:prstGeom prst="rect">
            <a:avLst/>
          </a:prstGeom>
          <a:solidFill>
            <a:srgbClr val="00699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814513" y="3552781"/>
            <a:ext cx="7329487" cy="732515"/>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0489" y="6133562"/>
            <a:ext cx="1378103" cy="592243"/>
          </a:xfrm>
          <a:prstGeom prst="rect">
            <a:avLst/>
          </a:prstGeom>
        </p:spPr>
      </p:pic>
      <p:sp>
        <p:nvSpPr>
          <p:cNvPr id="8" name="Text Placeholder 4"/>
          <p:cNvSpPr>
            <a:spLocks noGrp="1"/>
          </p:cNvSpPr>
          <p:nvPr>
            <p:ph type="body" sz="quarter" idx="10" hasCustomPrompt="1"/>
          </p:nvPr>
        </p:nvSpPr>
        <p:spPr>
          <a:xfrm>
            <a:off x="1957388" y="3686175"/>
            <a:ext cx="6956425" cy="584200"/>
          </a:xfrm>
          <a:prstGeom prst="rect">
            <a:avLst/>
          </a:prstGeom>
        </p:spPr>
        <p:txBody>
          <a:bodyPr/>
          <a:lstStyle>
            <a:lvl1pPr marL="0" indent="0">
              <a:buFontTx/>
              <a:buNone/>
              <a:defRPr sz="3200" b="0" i="0">
                <a:solidFill>
                  <a:schemeClr val="bg1"/>
                </a:solidFill>
                <a:latin typeface="Helvetica" charset="0"/>
                <a:ea typeface="Helvetica" charset="0"/>
                <a:cs typeface="Helvetica" charset="0"/>
              </a:defRPr>
            </a:lvl1pPr>
          </a:lstStyle>
          <a:p>
            <a:pPr lvl="0"/>
            <a:r>
              <a:rPr lang="en-US" dirty="0"/>
              <a:t>SECTION BREAK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603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9.jpg"/><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www.greenlivingpedia.org/Sustainable_house_design_features_checkli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5FAAE-1DB7-4734-BAAB-212DE6C973C3}"/>
              </a:ext>
            </a:extLst>
          </p:cNvPr>
          <p:cNvSpPr>
            <a:spLocks noGrp="1"/>
          </p:cNvSpPr>
          <p:nvPr>
            <p:ph type="body" sz="quarter" idx="10"/>
          </p:nvPr>
        </p:nvSpPr>
        <p:spPr>
          <a:xfrm>
            <a:off x="1957388" y="3702756"/>
            <a:ext cx="7186612" cy="796091"/>
          </a:xfrm>
        </p:spPr>
        <p:txBody>
          <a:bodyPr/>
          <a:lstStyle/>
          <a:p>
            <a:r>
              <a:rPr lang="en-US" sz="2400" dirty="0"/>
              <a:t>Potentially Avoidable Costs/Complications - PAC</a:t>
            </a:r>
          </a:p>
        </p:txBody>
      </p:sp>
    </p:spTree>
    <p:extLst>
      <p:ext uri="{BB962C8B-B14F-4D97-AF65-F5344CB8AC3E}">
        <p14:creationId xmlns:p14="http://schemas.microsoft.com/office/powerpoint/2010/main" val="338046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COA’s FY2019 PAC Work Plan</a:t>
            </a:r>
          </a:p>
        </p:txBody>
      </p:sp>
    </p:spTree>
    <p:extLst>
      <p:ext uri="{BB962C8B-B14F-4D97-AF65-F5344CB8AC3E}">
        <p14:creationId xmlns:p14="http://schemas.microsoft.com/office/powerpoint/2010/main" val="39176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PAC FY19 Episodes</a:t>
            </a:r>
            <a:br>
              <a:rPr lang="en-US" dirty="0"/>
            </a:br>
            <a:endParaRPr lang="en-US" dirty="0"/>
          </a:p>
        </p:txBody>
      </p:sp>
      <p:sp>
        <p:nvSpPr>
          <p:cNvPr id="3" name="Text Placeholder 2"/>
          <p:cNvSpPr>
            <a:spLocks noGrp="1"/>
          </p:cNvSpPr>
          <p:nvPr>
            <p:ph type="body" sz="quarter" idx="4294967295"/>
          </p:nvPr>
        </p:nvSpPr>
        <p:spPr>
          <a:xfrm>
            <a:off x="3228975" y="3155950"/>
            <a:ext cx="5915025" cy="3265488"/>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Comorbidities</a:t>
            </a:r>
          </a:p>
          <a:p>
            <a:endParaRPr lang="en-US" dirty="0"/>
          </a:p>
        </p:txBody>
      </p:sp>
      <p:graphicFrame>
        <p:nvGraphicFramePr>
          <p:cNvPr id="4" name="Diagram 3"/>
          <p:cNvGraphicFramePr/>
          <p:nvPr>
            <p:extLst>
              <p:ext uri="{D42A27DB-BD31-4B8C-83A1-F6EECF244321}">
                <p14:modId xmlns:p14="http://schemas.microsoft.com/office/powerpoint/2010/main" val="3712521677"/>
              </p:ext>
            </p:extLst>
          </p:nvPr>
        </p:nvGraphicFramePr>
        <p:xfrm>
          <a:off x="1062681" y="1013255"/>
          <a:ext cx="7908324" cy="501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501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FY19 Milestones</a:t>
            </a:r>
          </a:p>
        </p:txBody>
      </p:sp>
      <p:graphicFrame>
        <p:nvGraphicFramePr>
          <p:cNvPr id="4" name="Table 3"/>
          <p:cNvGraphicFramePr>
            <a:graphicFrameLocks noGrp="1"/>
          </p:cNvGraphicFramePr>
          <p:nvPr>
            <p:extLst>
              <p:ext uri="{D42A27DB-BD31-4B8C-83A1-F6EECF244321}">
                <p14:modId xmlns:p14="http://schemas.microsoft.com/office/powerpoint/2010/main" val="1420460489"/>
              </p:ext>
            </p:extLst>
          </p:nvPr>
        </p:nvGraphicFramePr>
        <p:xfrm>
          <a:off x="1881486" y="1743538"/>
          <a:ext cx="7118026" cy="3314272"/>
        </p:xfrm>
        <a:graphic>
          <a:graphicData uri="http://schemas.openxmlformats.org/drawingml/2006/table">
            <a:tbl>
              <a:tblPr firstRow="1" firstCol="1" bandRow="1">
                <a:tableStyleId>{D7AC3CCA-C797-4891-BE02-D94E43425B78}</a:tableStyleId>
              </a:tblPr>
              <a:tblGrid>
                <a:gridCol w="4949192">
                  <a:extLst>
                    <a:ext uri="{9D8B030D-6E8A-4147-A177-3AD203B41FA5}">
                      <a16:colId xmlns:a16="http://schemas.microsoft.com/office/drawing/2014/main" val="3778400112"/>
                    </a:ext>
                  </a:extLst>
                </a:gridCol>
                <a:gridCol w="845820">
                  <a:extLst>
                    <a:ext uri="{9D8B030D-6E8A-4147-A177-3AD203B41FA5}">
                      <a16:colId xmlns:a16="http://schemas.microsoft.com/office/drawing/2014/main" val="4056630807"/>
                    </a:ext>
                  </a:extLst>
                </a:gridCol>
                <a:gridCol w="1323014">
                  <a:extLst>
                    <a:ext uri="{9D8B030D-6E8A-4147-A177-3AD203B41FA5}">
                      <a16:colId xmlns:a16="http://schemas.microsoft.com/office/drawing/2014/main" val="2333621798"/>
                    </a:ext>
                  </a:extLst>
                </a:gridCol>
              </a:tblGrid>
              <a:tr h="155643">
                <a:tc>
                  <a:txBody>
                    <a:bodyPr/>
                    <a:lstStyle/>
                    <a:p>
                      <a:pPr marL="0" marR="0" algn="ctr">
                        <a:lnSpc>
                          <a:spcPct val="107000"/>
                        </a:lnSpc>
                        <a:spcBef>
                          <a:spcPts val="0"/>
                        </a:spcBef>
                        <a:spcAft>
                          <a:spcPts val="0"/>
                        </a:spcAft>
                      </a:pPr>
                      <a:r>
                        <a:rPr lang="en-US" sz="2000" u="sng" dirty="0">
                          <a:effectLst/>
                        </a:rPr>
                        <a:t>Milestone Description</a:t>
                      </a:r>
                      <a:endParaRPr lang="en-US" sz="20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u="sng" dirty="0">
                          <a:effectLst/>
                        </a:rPr>
                        <a:t>Weight</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u="sng" dirty="0">
                          <a:effectLst/>
                        </a:rPr>
                        <a:t>Due Date</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chor="ctr">
                    <a:solidFill>
                      <a:schemeClr val="accent1">
                        <a:lumMod val="20000"/>
                        <a:lumOff val="80000"/>
                      </a:schemeClr>
                    </a:solidFill>
                  </a:tcPr>
                </a:tc>
                <a:extLst>
                  <a:ext uri="{0D108BD9-81ED-4DB2-BD59-A6C34878D82A}">
                    <a16:rowId xmlns:a16="http://schemas.microsoft.com/office/drawing/2014/main" val="2254038810"/>
                  </a:ext>
                </a:extLst>
              </a:tr>
              <a:tr h="413209">
                <a:tc>
                  <a:txBody>
                    <a:bodyPr/>
                    <a:lstStyle/>
                    <a:p>
                      <a:pPr marL="800100" marR="0" lvl="1" indent="-342900">
                        <a:lnSpc>
                          <a:spcPct val="107000"/>
                        </a:lnSpc>
                        <a:spcBef>
                          <a:spcPts val="0"/>
                        </a:spcBef>
                        <a:spcAft>
                          <a:spcPts val="0"/>
                        </a:spcAft>
                        <a:buFont typeface="+mj-lt"/>
                        <a:buAutoNum type="arabicPeriod"/>
                      </a:pPr>
                      <a:r>
                        <a:rPr lang="en-US" sz="1800" b="0" u="none" strike="noStrike" dirty="0">
                          <a:effectLst/>
                        </a:rPr>
                        <a:t>Registry Development</a:t>
                      </a:r>
                    </a:p>
                  </a:txBody>
                  <a:tcPr marL="20888" marR="20888" marT="0" marB="0">
                    <a:noFill/>
                  </a:tcPr>
                </a:tc>
                <a:tc>
                  <a:txBody>
                    <a:bodyPr/>
                    <a:lstStyle/>
                    <a:p>
                      <a:pPr marL="0" marR="0" indent="0" algn="ctr">
                        <a:lnSpc>
                          <a:spcPct val="107000"/>
                        </a:lnSpc>
                        <a:spcBef>
                          <a:spcPts val="0"/>
                        </a:spcBef>
                        <a:spcAft>
                          <a:spcPts val="0"/>
                        </a:spcAft>
                        <a:buFontTx/>
                        <a:buNone/>
                      </a:pPr>
                      <a:r>
                        <a:rPr lang="en-US" sz="1800" strike="noStrike" dirty="0">
                          <a:effectLst/>
                        </a:rPr>
                        <a:t>6.7</a:t>
                      </a:r>
                      <a:endParaRPr lang="en-US" sz="18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tc>
                  <a:txBody>
                    <a:bodyPr/>
                    <a:lstStyle/>
                    <a:p>
                      <a:pPr marL="0" marR="0" indent="0" algn="ctr">
                        <a:lnSpc>
                          <a:spcPct val="107000"/>
                        </a:lnSpc>
                        <a:spcBef>
                          <a:spcPts val="0"/>
                        </a:spcBef>
                        <a:spcAft>
                          <a:spcPts val="0"/>
                        </a:spcAft>
                        <a:buFontTx/>
                        <a:buNone/>
                      </a:pPr>
                      <a:r>
                        <a:rPr lang="en-US" sz="1800" strike="noStrike" dirty="0">
                          <a:effectLst/>
                        </a:rPr>
                        <a:t>4/30/2019</a:t>
                      </a:r>
                      <a:endParaRPr lang="en-US" sz="18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extLst>
                  <a:ext uri="{0D108BD9-81ED-4DB2-BD59-A6C34878D82A}">
                    <a16:rowId xmlns:a16="http://schemas.microsoft.com/office/drawing/2014/main" val="455534924"/>
                  </a:ext>
                </a:extLst>
              </a:tr>
              <a:tr h="460042">
                <a:tc>
                  <a:txBody>
                    <a:bodyPr/>
                    <a:lstStyle/>
                    <a:p>
                      <a:pPr marL="457200" marR="0" lvl="1" indent="0">
                        <a:lnSpc>
                          <a:spcPct val="107000"/>
                        </a:lnSpc>
                        <a:spcBef>
                          <a:spcPts val="0"/>
                        </a:spcBef>
                        <a:spcAft>
                          <a:spcPts val="0"/>
                        </a:spcAft>
                        <a:buFont typeface="+mj-lt"/>
                        <a:buNone/>
                      </a:pPr>
                      <a:r>
                        <a:rPr lang="en-US" sz="1800" b="0" u="none" dirty="0">
                          <a:effectLst/>
                        </a:rPr>
                        <a:t>2. Ongoing Data Review with Community Partners </a:t>
                      </a:r>
                    </a:p>
                    <a:p>
                      <a:pPr marL="262890" marR="0" indent="0">
                        <a:lnSpc>
                          <a:spcPct val="107000"/>
                        </a:lnSpc>
                        <a:spcBef>
                          <a:spcPts val="0"/>
                        </a:spcBef>
                        <a:spcAft>
                          <a:spcPts val="0"/>
                        </a:spcAft>
                        <a:buFont typeface="+mj-lt"/>
                        <a:buNone/>
                      </a:pPr>
                      <a:endParaRPr lang="en-US" sz="1800" b="0" u="none" dirty="0">
                        <a:effectLst/>
                      </a:endParaRPr>
                    </a:p>
                  </a:txBody>
                  <a:tcPr marL="20888" marR="20888" marT="0" marB="0">
                    <a:noFill/>
                  </a:tcPr>
                </a:tc>
                <a:tc>
                  <a:txBody>
                    <a:bodyPr/>
                    <a:lstStyle/>
                    <a:p>
                      <a:pPr marL="0" marR="0" algn="ctr">
                        <a:lnSpc>
                          <a:spcPct val="107000"/>
                        </a:lnSpc>
                        <a:spcBef>
                          <a:spcPts val="0"/>
                        </a:spcBef>
                        <a:spcAft>
                          <a:spcPts val="0"/>
                        </a:spcAft>
                      </a:pPr>
                      <a:r>
                        <a:rPr lang="en-US" sz="1800">
                          <a:effectLst/>
                        </a:rPr>
                        <a:t>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tc>
                  <a:txBody>
                    <a:bodyPr/>
                    <a:lstStyle/>
                    <a:p>
                      <a:pPr marL="0" marR="0" algn="ctr">
                        <a:lnSpc>
                          <a:spcPct val="107000"/>
                        </a:lnSpc>
                        <a:spcBef>
                          <a:spcPts val="0"/>
                        </a:spcBef>
                        <a:spcAft>
                          <a:spcPts val="0"/>
                        </a:spcAft>
                      </a:pPr>
                      <a:r>
                        <a:rPr lang="en-US" sz="1800" dirty="0">
                          <a:effectLst/>
                        </a:rPr>
                        <a:t>5/31/2019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extLst>
                  <a:ext uri="{0D108BD9-81ED-4DB2-BD59-A6C34878D82A}">
                    <a16:rowId xmlns:a16="http://schemas.microsoft.com/office/drawing/2014/main" val="3821927646"/>
                  </a:ext>
                </a:extLst>
              </a:tr>
              <a:tr h="466968">
                <a:tc>
                  <a:txBody>
                    <a:bodyPr/>
                    <a:lstStyle/>
                    <a:p>
                      <a:pPr marL="457200" marR="0" lvl="1" indent="0">
                        <a:lnSpc>
                          <a:spcPct val="107000"/>
                        </a:lnSpc>
                        <a:spcBef>
                          <a:spcPts val="0"/>
                        </a:spcBef>
                        <a:spcAft>
                          <a:spcPts val="0"/>
                        </a:spcAft>
                        <a:buFont typeface="+mj-lt"/>
                        <a:buNone/>
                      </a:pPr>
                      <a:r>
                        <a:rPr lang="en-US" sz="1800" b="0" u="none" dirty="0">
                          <a:effectLst/>
                        </a:rPr>
                        <a:t>3. Clinical Workflow and Best Practice Design</a:t>
                      </a:r>
                    </a:p>
                    <a:p>
                      <a:pPr marL="342900" marR="0" lvl="0" indent="-342900">
                        <a:lnSpc>
                          <a:spcPct val="107000"/>
                        </a:lnSpc>
                        <a:spcBef>
                          <a:spcPts val="0"/>
                        </a:spcBef>
                        <a:spcAft>
                          <a:spcPts val="0"/>
                        </a:spcAft>
                        <a:buFont typeface="+mj-lt"/>
                        <a:buAutoNum type="arabicPeriod"/>
                      </a:pPr>
                      <a:endParaRPr lang="en-US" sz="1800" b="0" u="none" dirty="0">
                        <a:solidFill>
                          <a:schemeClr val="tx1"/>
                        </a:solidFill>
                        <a:effectLst/>
                      </a:endParaRPr>
                    </a:p>
                  </a:txBody>
                  <a:tcPr marL="20888" marR="20888" marT="0" marB="0">
                    <a:noFill/>
                  </a:tcPr>
                </a:tc>
                <a:tc>
                  <a:txBody>
                    <a:bodyPr/>
                    <a:lstStyle/>
                    <a:p>
                      <a:pPr marL="0" marR="0" algn="ctr">
                        <a:lnSpc>
                          <a:spcPct val="107000"/>
                        </a:lnSpc>
                        <a:spcBef>
                          <a:spcPts val="0"/>
                        </a:spcBef>
                        <a:spcAft>
                          <a:spcPts val="0"/>
                        </a:spcAft>
                      </a:pPr>
                      <a:r>
                        <a:rPr lang="en-US" sz="1800" b="0">
                          <a:effectLst/>
                        </a:rPr>
                        <a:t>7.3</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tc>
                  <a:txBody>
                    <a:bodyPr/>
                    <a:lstStyle/>
                    <a:p>
                      <a:pPr marL="0" marR="0" algn="ctr">
                        <a:lnSpc>
                          <a:spcPct val="107000"/>
                        </a:lnSpc>
                        <a:spcBef>
                          <a:spcPts val="0"/>
                        </a:spcBef>
                        <a:spcAft>
                          <a:spcPts val="0"/>
                        </a:spcAft>
                      </a:pPr>
                      <a:r>
                        <a:rPr lang="en-US" sz="1800" b="0" dirty="0">
                          <a:effectLst/>
                        </a:rPr>
                        <a:t>6/14/2019</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extLst>
                  <a:ext uri="{0D108BD9-81ED-4DB2-BD59-A6C34878D82A}">
                    <a16:rowId xmlns:a16="http://schemas.microsoft.com/office/drawing/2014/main" val="150465889"/>
                  </a:ext>
                </a:extLst>
              </a:tr>
              <a:tr h="460042">
                <a:tc>
                  <a:txBody>
                    <a:bodyPr/>
                    <a:lstStyle/>
                    <a:p>
                      <a:pPr marL="457200" marR="0" lvl="1" indent="0">
                        <a:lnSpc>
                          <a:spcPct val="107000"/>
                        </a:lnSpc>
                        <a:spcBef>
                          <a:spcPts val="0"/>
                        </a:spcBef>
                        <a:spcAft>
                          <a:spcPts val="0"/>
                        </a:spcAft>
                        <a:buFont typeface="+mj-lt"/>
                        <a:buNone/>
                      </a:pPr>
                      <a:r>
                        <a:rPr lang="en-US" sz="1800" b="0" u="none" dirty="0">
                          <a:effectLst/>
                        </a:rPr>
                        <a:t>4. Clinical Intervention Execution</a:t>
                      </a:r>
                    </a:p>
                    <a:p>
                      <a:pPr marL="342900" marR="0" lvl="0" indent="-342900">
                        <a:lnSpc>
                          <a:spcPct val="107000"/>
                        </a:lnSpc>
                        <a:spcBef>
                          <a:spcPts val="0"/>
                        </a:spcBef>
                        <a:spcAft>
                          <a:spcPts val="0"/>
                        </a:spcAft>
                        <a:buFont typeface="+mj-lt"/>
                        <a:buAutoNum type="arabicPeriod"/>
                      </a:pPr>
                      <a:endParaRPr lang="en-US" sz="1800" b="0" u="none" dirty="0">
                        <a:solidFill>
                          <a:schemeClr val="tx1"/>
                        </a:solidFill>
                        <a:effectLst/>
                      </a:endParaRPr>
                    </a:p>
                  </a:txBody>
                  <a:tcPr marL="20888" marR="20888" marT="0" marB="0">
                    <a:noFill/>
                  </a:tcPr>
                </a:tc>
                <a:tc>
                  <a:txBody>
                    <a:bodyPr/>
                    <a:lstStyle/>
                    <a:p>
                      <a:pPr marL="0" marR="0" algn="ctr">
                        <a:lnSpc>
                          <a:spcPct val="107000"/>
                        </a:lnSpc>
                        <a:spcBef>
                          <a:spcPts val="0"/>
                        </a:spcBef>
                        <a:spcAft>
                          <a:spcPts val="0"/>
                        </a:spcAft>
                      </a:pPr>
                      <a:r>
                        <a:rPr lang="en-US" sz="1800" b="0" dirty="0">
                          <a:effectLst/>
                        </a:rPr>
                        <a:t>6.3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tc>
                  <a:txBody>
                    <a:bodyPr/>
                    <a:lstStyle/>
                    <a:p>
                      <a:pPr marL="0" marR="0" algn="ctr">
                        <a:lnSpc>
                          <a:spcPct val="107000"/>
                        </a:lnSpc>
                        <a:spcBef>
                          <a:spcPts val="0"/>
                        </a:spcBef>
                        <a:spcAft>
                          <a:spcPts val="0"/>
                        </a:spcAft>
                      </a:pPr>
                      <a:r>
                        <a:rPr lang="en-US" sz="1800" b="0" dirty="0">
                          <a:effectLst/>
                        </a:rPr>
                        <a:t>6/28/19</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extLst>
                  <a:ext uri="{0D108BD9-81ED-4DB2-BD59-A6C34878D82A}">
                    <a16:rowId xmlns:a16="http://schemas.microsoft.com/office/drawing/2014/main" val="4137724171"/>
                  </a:ext>
                </a:extLst>
              </a:tr>
              <a:tr h="516745">
                <a:tc>
                  <a:txBody>
                    <a:bodyPr/>
                    <a:lstStyle/>
                    <a:p>
                      <a:pPr marL="457200" marR="0" lvl="1" indent="0">
                        <a:lnSpc>
                          <a:spcPct val="107000"/>
                        </a:lnSpc>
                        <a:spcBef>
                          <a:spcPts val="0"/>
                        </a:spcBef>
                        <a:spcAft>
                          <a:spcPts val="0"/>
                        </a:spcAft>
                        <a:buFont typeface="+mj-lt"/>
                        <a:buNone/>
                      </a:pPr>
                      <a:r>
                        <a:rPr lang="en-US" sz="1800" b="0" u="none" dirty="0">
                          <a:effectLst/>
                        </a:rPr>
                        <a:t>5. Key Provider Debrief of Work Plan</a:t>
                      </a:r>
                    </a:p>
                    <a:p>
                      <a:pPr marL="342900" marR="0" indent="-342900">
                        <a:lnSpc>
                          <a:spcPct val="107000"/>
                        </a:lnSpc>
                        <a:spcBef>
                          <a:spcPts val="0"/>
                        </a:spcBef>
                        <a:spcAft>
                          <a:spcPts val="0"/>
                        </a:spcAft>
                        <a:buFont typeface="+mj-lt"/>
                        <a:buAutoNum type="arabicPeriod"/>
                      </a:pPr>
                      <a:endParaRPr lang="en-US" sz="1800" b="0" u="none" dirty="0">
                        <a:solidFill>
                          <a:schemeClr val="tx1"/>
                        </a:solidFill>
                        <a:effectLst/>
                      </a:endParaRPr>
                    </a:p>
                  </a:txBody>
                  <a:tcPr marL="20888" marR="20888" marT="0" marB="0">
                    <a:noFill/>
                  </a:tcPr>
                </a:tc>
                <a:tc>
                  <a:txBody>
                    <a:bodyPr/>
                    <a:lstStyle/>
                    <a:p>
                      <a:pPr marL="0" marR="0" algn="ctr">
                        <a:lnSpc>
                          <a:spcPct val="107000"/>
                        </a:lnSpc>
                        <a:spcBef>
                          <a:spcPts val="0"/>
                        </a:spcBef>
                        <a:spcAft>
                          <a:spcPts val="0"/>
                        </a:spcAf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tc>
                  <a:txBody>
                    <a:bodyPr/>
                    <a:lstStyle/>
                    <a:p>
                      <a:pPr marL="0" marR="0" algn="ctr">
                        <a:lnSpc>
                          <a:spcPct val="107000"/>
                        </a:lnSpc>
                        <a:spcBef>
                          <a:spcPts val="0"/>
                        </a:spcBef>
                        <a:spcAft>
                          <a:spcPts val="0"/>
                        </a:spcAft>
                      </a:pPr>
                      <a:r>
                        <a:rPr lang="en-US" sz="1800" dirty="0">
                          <a:effectLst/>
                        </a:rPr>
                        <a:t>6/28/2019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oFill/>
                  </a:tcPr>
                </a:tc>
                <a:extLst>
                  <a:ext uri="{0D108BD9-81ED-4DB2-BD59-A6C34878D82A}">
                    <a16:rowId xmlns:a16="http://schemas.microsoft.com/office/drawing/2014/main" val="3786082875"/>
                  </a:ext>
                </a:extLst>
              </a:tr>
            </a:tbl>
          </a:graphicData>
        </a:graphic>
      </p:graphicFrame>
    </p:spTree>
    <p:extLst>
      <p:ext uri="{BB962C8B-B14F-4D97-AF65-F5344CB8AC3E}">
        <p14:creationId xmlns:p14="http://schemas.microsoft.com/office/powerpoint/2010/main" val="293852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42975" y="76671"/>
            <a:ext cx="7715250" cy="754063"/>
          </a:xfrm>
        </p:spPr>
        <p:txBody>
          <a:bodyPr>
            <a:normAutofit fontScale="90000"/>
          </a:bodyPr>
          <a:lstStyle/>
          <a:p>
            <a:r>
              <a:rPr lang="en-US" dirty="0"/>
              <a:t>FY19 Milestone 1: Registry &amp; Methodology</a:t>
            </a:r>
          </a:p>
        </p:txBody>
      </p:sp>
      <p:pic>
        <p:nvPicPr>
          <p:cNvPr id="6" name="Picture 5"/>
          <p:cNvPicPr>
            <a:picLocks noChangeAspect="1"/>
          </p:cNvPicPr>
          <p:nvPr/>
        </p:nvPicPr>
        <p:blipFill>
          <a:blip r:embed="rId4"/>
          <a:stretch>
            <a:fillRect/>
          </a:stretch>
        </p:blipFill>
        <p:spPr>
          <a:xfrm rot="21289846">
            <a:off x="1463332" y="4348015"/>
            <a:ext cx="7030286" cy="1609674"/>
          </a:xfrm>
          <a:prstGeom prst="rect">
            <a:avLst/>
          </a:prstGeom>
          <a:effectLst>
            <a:outerShdw blurRad="50800" dist="50800" dir="5400000" algn="ctr" rotWithShape="0">
              <a:srgbClr val="000000">
                <a:alpha val="87000"/>
              </a:srgbClr>
            </a:outerShdw>
          </a:effectLst>
        </p:spPr>
      </p:pic>
      <p:pic>
        <p:nvPicPr>
          <p:cNvPr id="7" name="Picture 6"/>
          <p:cNvPicPr>
            <a:picLocks noChangeAspect="1"/>
          </p:cNvPicPr>
          <p:nvPr/>
        </p:nvPicPr>
        <p:blipFill>
          <a:blip r:embed="rId5"/>
          <a:stretch>
            <a:fillRect/>
          </a:stretch>
        </p:blipFill>
        <p:spPr>
          <a:xfrm rot="297509">
            <a:off x="1115456" y="1549128"/>
            <a:ext cx="7370287" cy="1664258"/>
          </a:xfrm>
          <a:prstGeom prst="rect">
            <a:avLst/>
          </a:prstGeom>
          <a:effectLst>
            <a:outerShdw blurRad="50800" dist="50800" dir="5400000" algn="ctr" rotWithShape="0">
              <a:srgbClr val="000000">
                <a:alpha val="79000"/>
              </a:srgbClr>
            </a:outerShdw>
          </a:effectLst>
        </p:spPr>
      </p:pic>
    </p:spTree>
    <p:extLst>
      <p:ext uri="{BB962C8B-B14F-4D97-AF65-F5344CB8AC3E}">
        <p14:creationId xmlns:p14="http://schemas.microsoft.com/office/powerpoint/2010/main" val="238682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2975" y="125413"/>
            <a:ext cx="7715250" cy="754063"/>
          </a:xfrm>
        </p:spPr>
        <p:txBody>
          <a:bodyPr/>
          <a:lstStyle/>
          <a:p>
            <a:r>
              <a:rPr lang="en-US" dirty="0"/>
              <a:t>FY19 Milestone 3: Care Management</a:t>
            </a:r>
          </a:p>
        </p:txBody>
      </p:sp>
      <p:graphicFrame>
        <p:nvGraphicFramePr>
          <p:cNvPr id="4" name="Content Placeholder 3">
            <a:extLst>
              <a:ext uri="{FF2B5EF4-FFF2-40B4-BE49-F238E27FC236}">
                <a16:creationId xmlns:a16="http://schemas.microsoft.com/office/drawing/2014/main" id="{A6630030-7E9D-4C3A-AA22-309C4A8340BA}"/>
              </a:ext>
            </a:extLst>
          </p:cNvPr>
          <p:cNvGraphicFramePr>
            <a:graphicFrameLocks/>
          </p:cNvGraphicFramePr>
          <p:nvPr>
            <p:extLst>
              <p:ext uri="{D42A27DB-BD31-4B8C-83A1-F6EECF244321}">
                <p14:modId xmlns:p14="http://schemas.microsoft.com/office/powerpoint/2010/main" val="3931604478"/>
              </p:ext>
            </p:extLst>
          </p:nvPr>
        </p:nvGraphicFramePr>
        <p:xfrm>
          <a:off x="1" y="1817303"/>
          <a:ext cx="9144000" cy="4225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4D3775C-025B-4D2F-A145-3A0AE12B4AE1}"/>
              </a:ext>
            </a:extLst>
          </p:cNvPr>
          <p:cNvSpPr txBox="1"/>
          <p:nvPr/>
        </p:nvSpPr>
        <p:spPr>
          <a:xfrm>
            <a:off x="812799" y="1308100"/>
            <a:ext cx="8077201" cy="677108"/>
          </a:xfrm>
          <a:prstGeom prst="rect">
            <a:avLst/>
          </a:prstGeom>
          <a:noFill/>
        </p:spPr>
        <p:txBody>
          <a:bodyPr wrap="square" rtlCol="0">
            <a:spAutoFit/>
          </a:bodyPr>
          <a:lstStyle/>
          <a:p>
            <a:r>
              <a:rPr lang="en-US" sz="2000" dirty="0">
                <a:solidFill>
                  <a:srgbClr val="0B5C91"/>
                </a:solidFill>
                <a:ea typeface="+mj-ea"/>
                <a:cs typeface="+mj-cs"/>
              </a:rPr>
              <a:t>The lifecycle of the Care Management work flow for each of the 3 episodes</a:t>
            </a:r>
          </a:p>
          <a:p>
            <a:endParaRPr lang="en-US" dirty="0"/>
          </a:p>
        </p:txBody>
      </p:sp>
    </p:spTree>
    <p:extLst>
      <p:ext uri="{BB962C8B-B14F-4D97-AF65-F5344CB8AC3E}">
        <p14:creationId xmlns:p14="http://schemas.microsoft.com/office/powerpoint/2010/main" val="306451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938205" y="2145047"/>
            <a:ext cx="4557913" cy="4585953"/>
          </a:xfrm>
        </p:spPr>
        <p:txBody>
          <a:bodyPr>
            <a:normAutofit fontScale="92500" lnSpcReduction="10000"/>
          </a:bodyPr>
          <a:lstStyle/>
          <a:p>
            <a:r>
              <a:rPr lang="en-US" dirty="0">
                <a:latin typeface="+mn-lt"/>
              </a:rPr>
              <a:t>A Care Coordinator attended a therapy session with a Member with</a:t>
            </a:r>
            <a:r>
              <a:rPr lang="en-US" b="1" dirty="0">
                <a:latin typeface="+mn-lt"/>
              </a:rPr>
              <a:t> COPD </a:t>
            </a:r>
            <a:r>
              <a:rPr lang="en-US" dirty="0">
                <a:latin typeface="+mn-lt"/>
              </a:rPr>
              <a:t>to help create a care plan with a therapist to find appropriate housing, transportation to medical appointments, coordinate home health nursing care and a cane to help them avoid falls.  </a:t>
            </a:r>
          </a:p>
          <a:p>
            <a:endParaRPr lang="en-US" dirty="0">
              <a:latin typeface="+mn-lt"/>
            </a:endParaRPr>
          </a:p>
          <a:p>
            <a:r>
              <a:rPr lang="en-US" dirty="0">
                <a:latin typeface="+mn-lt"/>
              </a:rPr>
              <a:t>For a Member with </a:t>
            </a:r>
            <a:r>
              <a:rPr lang="en-US" b="1" dirty="0">
                <a:latin typeface="+mn-lt"/>
              </a:rPr>
              <a:t>asthma,</a:t>
            </a:r>
            <a:r>
              <a:rPr lang="en-US" dirty="0">
                <a:latin typeface="+mn-lt"/>
              </a:rPr>
              <a:t> a Care Coordinator attended a pulmonology appointment and helped create a care plan that included obtaining a CPAP sterilizer and supplies, starting “Cooking Matters” courses, find a backpack/school supplies for school and follow up with a provider at the Children's Hospital Lifestyles clinic to help him lose weight. </a:t>
            </a:r>
          </a:p>
          <a:p>
            <a:endParaRPr lang="en-US" dirty="0">
              <a:latin typeface="+mn-lt"/>
            </a:endParaRPr>
          </a:p>
          <a:p>
            <a:endParaRPr lang="en-US" dirty="0">
              <a:latin typeface="+mn-lt"/>
            </a:endParaRPr>
          </a:p>
        </p:txBody>
      </p:sp>
      <p:sp>
        <p:nvSpPr>
          <p:cNvPr id="4" name="Text Placeholder 3"/>
          <p:cNvSpPr>
            <a:spLocks noGrp="1"/>
          </p:cNvSpPr>
          <p:nvPr>
            <p:ph type="body" sz="quarter" idx="10"/>
          </p:nvPr>
        </p:nvSpPr>
        <p:spPr>
          <a:xfrm>
            <a:off x="1919521" y="469096"/>
            <a:ext cx="7079992" cy="584200"/>
          </a:xfrm>
        </p:spPr>
        <p:txBody>
          <a:bodyPr/>
          <a:lstStyle/>
          <a:p>
            <a:r>
              <a:rPr lang="en-US" dirty="0"/>
              <a:t>Results of PAC Interventions</a:t>
            </a:r>
          </a:p>
        </p:txBody>
      </p:sp>
      <p:pic>
        <p:nvPicPr>
          <p:cNvPr id="7" name="Picture 6" descr="WSJ Article on MD Referrals &amp; Leakage: Beware of Premature Conclus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128" y="2145047"/>
            <a:ext cx="2254655" cy="1433384"/>
          </a:xfrm>
          <a:prstGeom prst="rect">
            <a:avLst/>
          </a:prstGeom>
        </p:spPr>
      </p:pic>
      <p:pic>
        <p:nvPicPr>
          <p:cNvPr id="9" name="Picture 8" descr="Upcoming Nutrition Day School | Empty Cages De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795" y="4445072"/>
            <a:ext cx="1631818" cy="1586954"/>
          </a:xfrm>
          <a:prstGeom prst="rect">
            <a:avLst/>
          </a:prstGeom>
        </p:spPr>
      </p:pic>
      <p:pic>
        <p:nvPicPr>
          <p:cNvPr id="10" name="Picture 9" descr="daeja's view | &quot;though we know we had never been there before, we knew we had been there befor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2128" y="3670300"/>
            <a:ext cx="1002958" cy="1002958"/>
          </a:xfrm>
          <a:prstGeom prst="rect">
            <a:avLst/>
          </a:prstGeom>
        </p:spPr>
      </p:pic>
      <p:sp>
        <p:nvSpPr>
          <p:cNvPr id="2" name="TextBox 1">
            <a:extLst>
              <a:ext uri="{FF2B5EF4-FFF2-40B4-BE49-F238E27FC236}">
                <a16:creationId xmlns:a16="http://schemas.microsoft.com/office/drawing/2014/main" id="{F6635C20-46E0-46D6-AB3D-790839AD7A44}"/>
              </a:ext>
            </a:extLst>
          </p:cNvPr>
          <p:cNvSpPr txBox="1"/>
          <p:nvPr/>
        </p:nvSpPr>
        <p:spPr>
          <a:xfrm>
            <a:off x="1919521" y="1053296"/>
            <a:ext cx="7107261" cy="1015663"/>
          </a:xfrm>
          <a:prstGeom prst="rect">
            <a:avLst/>
          </a:prstGeom>
          <a:noFill/>
        </p:spPr>
        <p:txBody>
          <a:bodyPr wrap="square" rtlCol="0">
            <a:spAutoFit/>
          </a:bodyPr>
          <a:lstStyle/>
          <a:p>
            <a:r>
              <a:rPr lang="en-US" sz="2800" dirty="0"/>
              <a:t>Over </a:t>
            </a:r>
            <a:r>
              <a:rPr lang="en-US" sz="6000" b="1" dirty="0">
                <a:latin typeface="AngsanaUPC" panose="020B0502040204020203" pitchFamily="18" charset="-34"/>
                <a:cs typeface="AngsanaUPC" panose="020B0502040204020203" pitchFamily="18" charset="-34"/>
              </a:rPr>
              <a:t>100</a:t>
            </a:r>
            <a:r>
              <a:rPr lang="en-US" sz="2800" dirty="0"/>
              <a:t> members outreached in 2 months</a:t>
            </a:r>
          </a:p>
        </p:txBody>
      </p:sp>
    </p:spTree>
    <p:extLst>
      <p:ext uri="{BB962C8B-B14F-4D97-AF65-F5344CB8AC3E}">
        <p14:creationId xmlns:p14="http://schemas.microsoft.com/office/powerpoint/2010/main" val="118653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COA’s FY2020 PAC Work Plan</a:t>
            </a:r>
          </a:p>
          <a:p>
            <a:endParaRPr lang="en-US" dirty="0"/>
          </a:p>
        </p:txBody>
      </p:sp>
    </p:spTree>
    <p:extLst>
      <p:ext uri="{BB962C8B-B14F-4D97-AF65-F5344CB8AC3E}">
        <p14:creationId xmlns:p14="http://schemas.microsoft.com/office/powerpoint/2010/main" val="274409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PAC FY20 Episodes</a:t>
            </a:r>
          </a:p>
        </p:txBody>
      </p:sp>
      <p:graphicFrame>
        <p:nvGraphicFramePr>
          <p:cNvPr id="4" name="Diagram 3"/>
          <p:cNvGraphicFramePr/>
          <p:nvPr>
            <p:extLst>
              <p:ext uri="{D42A27DB-BD31-4B8C-83A1-F6EECF244321}">
                <p14:modId xmlns:p14="http://schemas.microsoft.com/office/powerpoint/2010/main" val="1054959539"/>
              </p:ext>
            </p:extLst>
          </p:nvPr>
        </p:nvGraphicFramePr>
        <p:xfrm>
          <a:off x="942975" y="929592"/>
          <a:ext cx="7908324" cy="501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07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PAC FY20 Approach: Diabetes &amp; Asthma</a:t>
            </a:r>
            <a:br>
              <a:rPr lang="en-US" dirty="0"/>
            </a:br>
            <a:endParaRPr lang="en-US" dirty="0"/>
          </a:p>
        </p:txBody>
      </p:sp>
      <p:pic>
        <p:nvPicPr>
          <p:cNvPr id="10" name="Picture 9" descr="Leverage BPM to eliminate silos | Bouncing Thou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340" y="756597"/>
            <a:ext cx="5692345" cy="5114216"/>
          </a:xfrm>
          <a:prstGeom prst="rect">
            <a:avLst/>
          </a:prstGeom>
        </p:spPr>
      </p:pic>
    </p:spTree>
    <p:extLst>
      <p:ext uri="{BB962C8B-B14F-4D97-AF65-F5344CB8AC3E}">
        <p14:creationId xmlns:p14="http://schemas.microsoft.com/office/powerpoint/2010/main" val="101743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 FY20 Milestones: Diabetes &amp; Asthma</a:t>
            </a:r>
          </a:p>
        </p:txBody>
      </p:sp>
      <p:graphicFrame>
        <p:nvGraphicFramePr>
          <p:cNvPr id="4" name="Table 3"/>
          <p:cNvGraphicFramePr>
            <a:graphicFrameLocks noGrp="1"/>
          </p:cNvGraphicFramePr>
          <p:nvPr>
            <p:extLst>
              <p:ext uri="{D42A27DB-BD31-4B8C-83A1-F6EECF244321}">
                <p14:modId xmlns:p14="http://schemas.microsoft.com/office/powerpoint/2010/main" val="3678963158"/>
              </p:ext>
            </p:extLst>
          </p:nvPr>
        </p:nvGraphicFramePr>
        <p:xfrm>
          <a:off x="3567243" y="1447684"/>
          <a:ext cx="5090982" cy="3696612"/>
        </p:xfrm>
        <a:graphic>
          <a:graphicData uri="http://schemas.openxmlformats.org/drawingml/2006/table">
            <a:tbl>
              <a:tblPr firstRow="1" firstCol="1" bandRow="1">
                <a:tableStyleId>{D7AC3CCA-C797-4891-BE02-D94E43425B78}</a:tableStyleId>
              </a:tblPr>
              <a:tblGrid>
                <a:gridCol w="5090982">
                  <a:extLst>
                    <a:ext uri="{9D8B030D-6E8A-4147-A177-3AD203B41FA5}">
                      <a16:colId xmlns:a16="http://schemas.microsoft.com/office/drawing/2014/main" val="3778400112"/>
                    </a:ext>
                  </a:extLst>
                </a:gridCol>
              </a:tblGrid>
              <a:tr h="374292">
                <a:tc>
                  <a:txBody>
                    <a:bodyPr/>
                    <a:lstStyle/>
                    <a:p>
                      <a:pPr marL="0" marR="0" algn="ctr">
                        <a:lnSpc>
                          <a:spcPct val="107000"/>
                        </a:lnSpc>
                        <a:spcBef>
                          <a:spcPts val="0"/>
                        </a:spcBef>
                        <a:spcAft>
                          <a:spcPts val="0"/>
                        </a:spcAft>
                      </a:pPr>
                      <a:r>
                        <a:rPr lang="en-US" sz="2000" u="sng" dirty="0">
                          <a:effectLst/>
                        </a:rPr>
                        <a:t>Milestone Description</a:t>
                      </a:r>
                      <a:endParaRPr lang="en-US" sz="20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88" marR="20888" marT="0" marB="0" anchor="ctr">
                    <a:solidFill>
                      <a:schemeClr val="accent1">
                        <a:lumMod val="20000"/>
                        <a:lumOff val="80000"/>
                      </a:schemeClr>
                    </a:solidFill>
                  </a:tcPr>
                </a:tc>
                <a:extLst>
                  <a:ext uri="{0D108BD9-81ED-4DB2-BD59-A6C34878D82A}">
                    <a16:rowId xmlns:a16="http://schemas.microsoft.com/office/drawing/2014/main" val="2254038810"/>
                  </a:ext>
                </a:extLst>
              </a:tr>
              <a:tr h="474223">
                <a:tc>
                  <a:txBody>
                    <a:bodyPr/>
                    <a:lstStyle/>
                    <a:p>
                      <a:pPr marL="0" indent="0" algn="l" fontAlgn="b">
                        <a:buFont typeface="+mj-lt"/>
                        <a:buNone/>
                      </a:pPr>
                      <a:r>
                        <a:rPr lang="en-US" sz="2400" b="0" i="0" u="none" strike="noStrike" dirty="0">
                          <a:solidFill>
                            <a:srgbClr val="000000"/>
                          </a:solidFill>
                          <a:effectLst/>
                          <a:latin typeface="Calibri" panose="020F0502020204030204" pitchFamily="34" charset="0"/>
                        </a:rPr>
                        <a:t>1.    Inventory of Hospital Systems</a:t>
                      </a:r>
                      <a:br>
                        <a:rPr lang="en-US" sz="2400" b="0" i="0" u="none" strike="noStrike" dirty="0">
                          <a:solidFill>
                            <a:srgbClr val="000000"/>
                          </a:solidFill>
                          <a:effectLst/>
                          <a:latin typeface="Calibri" panose="020F0502020204030204" pitchFamily="34" charset="0"/>
                        </a:rPr>
                      </a:br>
                      <a:endParaRPr lang="en-US" sz="24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55534924"/>
                  </a:ext>
                </a:extLst>
              </a:tr>
              <a:tr h="1010502">
                <a:tc>
                  <a:txBody>
                    <a:bodyPr/>
                    <a:lstStyle/>
                    <a:p>
                      <a:pPr marL="457200" indent="-457200" algn="l" fontAlgn="b">
                        <a:buFont typeface="+mj-lt"/>
                        <a:buAutoNum type="arabicPeriod" startAt="2"/>
                      </a:pPr>
                      <a:r>
                        <a:rPr lang="en-US" sz="2400" b="0" i="0" u="none" strike="noStrike" dirty="0">
                          <a:solidFill>
                            <a:srgbClr val="000000"/>
                          </a:solidFill>
                          <a:effectLst/>
                          <a:latin typeface="Calibri" panose="020F0502020204030204" pitchFamily="34" charset="0"/>
                        </a:rPr>
                        <a:t>Inpatient &amp; Outpatient  </a:t>
                      </a:r>
                    </a:p>
                    <a:p>
                      <a:pPr marL="0" indent="0" algn="l" fontAlgn="b">
                        <a:buFont typeface="+mj-lt"/>
                        <a:buNone/>
                      </a:pPr>
                      <a:r>
                        <a:rPr lang="en-US" sz="2400" b="0" i="0" u="none" strike="noStrike">
                          <a:solidFill>
                            <a:srgbClr val="000000"/>
                          </a:solidFill>
                          <a:effectLst/>
                          <a:latin typeface="Calibri" panose="020F0502020204030204" pitchFamily="34" charset="0"/>
                        </a:rPr>
                        <a:t>       Partner </a:t>
                      </a:r>
                      <a:r>
                        <a:rPr lang="en-US" sz="2400" b="0" i="0" u="none" strike="noStrike" dirty="0">
                          <a:solidFill>
                            <a:srgbClr val="000000"/>
                          </a:solidFill>
                          <a:effectLst/>
                          <a:latin typeface="Calibri" panose="020F0502020204030204" pitchFamily="34" charset="0"/>
                        </a:rPr>
                        <a:t>Regional</a:t>
                      </a:r>
                      <a:r>
                        <a:rPr lang="en-US" sz="2400" b="0" i="0" u="none" strike="noStrike" baseline="0" dirty="0">
                          <a:solidFill>
                            <a:srgbClr val="000000"/>
                          </a:solidFill>
                          <a:effectLst/>
                          <a:latin typeface="Calibri" panose="020F0502020204030204" pitchFamily="34" charset="0"/>
                        </a:rPr>
                        <a:t> </a:t>
                      </a:r>
                      <a:r>
                        <a:rPr lang="en-US" sz="2400" b="0" i="0" u="none" strike="noStrike" dirty="0">
                          <a:solidFill>
                            <a:srgbClr val="000000"/>
                          </a:solidFill>
                          <a:effectLst/>
                          <a:latin typeface="Calibri" panose="020F0502020204030204" pitchFamily="34" charset="0"/>
                        </a:rPr>
                        <a:t>Convening</a:t>
                      </a:r>
                      <a:br>
                        <a:rPr lang="en-US" sz="2400" b="0" i="0" u="none" strike="noStrike" dirty="0">
                          <a:solidFill>
                            <a:srgbClr val="000000"/>
                          </a:solidFill>
                          <a:effectLst/>
                          <a:latin typeface="Calibri" panose="020F0502020204030204" pitchFamily="34" charset="0"/>
                        </a:rPr>
                      </a:br>
                      <a:endParaRPr lang="en-US" sz="24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821927646"/>
                  </a:ext>
                </a:extLst>
              </a:tr>
              <a:tr h="673668">
                <a:tc>
                  <a:txBody>
                    <a:bodyPr/>
                    <a:lstStyle/>
                    <a:p>
                      <a:pPr marL="0" indent="0" algn="l" fontAlgn="b">
                        <a:buFont typeface="+mj-lt"/>
                        <a:buNone/>
                      </a:pPr>
                      <a:r>
                        <a:rPr lang="en-US" sz="2400" b="0" i="0" u="none" strike="noStrike" dirty="0">
                          <a:solidFill>
                            <a:srgbClr val="000000"/>
                          </a:solidFill>
                          <a:effectLst/>
                          <a:latin typeface="Calibri" panose="020F0502020204030204" pitchFamily="34" charset="0"/>
                        </a:rPr>
                        <a:t>3.    Hospital System Coordination Plan</a:t>
                      </a:r>
                      <a:br>
                        <a:rPr lang="en-US" sz="2400" b="0" i="0" u="none" strike="noStrike" dirty="0">
                          <a:solidFill>
                            <a:srgbClr val="000000"/>
                          </a:solidFill>
                          <a:effectLst/>
                          <a:latin typeface="Calibri" panose="020F0502020204030204" pitchFamily="34" charset="0"/>
                        </a:rPr>
                      </a:br>
                      <a:endParaRPr lang="en-US" sz="24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50465889"/>
                  </a:ext>
                </a:extLst>
              </a:tr>
              <a:tr h="673668">
                <a:tc>
                  <a:txBody>
                    <a:bodyPr/>
                    <a:lstStyle/>
                    <a:p>
                      <a:pPr marL="0" indent="0" algn="l" fontAlgn="b">
                        <a:buFont typeface="+mj-lt"/>
                        <a:buNone/>
                      </a:pPr>
                      <a:r>
                        <a:rPr lang="en-US" sz="2400" b="0" i="0" u="none" strike="noStrike" dirty="0">
                          <a:solidFill>
                            <a:srgbClr val="000000"/>
                          </a:solidFill>
                          <a:effectLst/>
                          <a:latin typeface="Calibri" panose="020F0502020204030204" pitchFamily="34" charset="0"/>
                        </a:rPr>
                        <a:t>4.    Evaluation of Intervention</a:t>
                      </a:r>
                      <a:br>
                        <a:rPr lang="en-US" sz="2400" b="0" i="0" u="none" strike="noStrike" dirty="0">
                          <a:solidFill>
                            <a:srgbClr val="000000"/>
                          </a:solidFill>
                          <a:effectLst/>
                          <a:latin typeface="Calibri" panose="020F0502020204030204" pitchFamily="34" charset="0"/>
                        </a:rPr>
                      </a:br>
                      <a:endParaRPr lang="en-US" sz="24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137724171"/>
                  </a:ext>
                </a:extLst>
              </a:tr>
            </a:tbl>
          </a:graphicData>
        </a:graphic>
      </p:graphicFrame>
      <p:pic>
        <p:nvPicPr>
          <p:cNvPr id="6" name="Picture 5" descr="A close up of a piece of paper&#10;&#10;Description generated with high confidence">
            <a:extLst>
              <a:ext uri="{FF2B5EF4-FFF2-40B4-BE49-F238E27FC236}">
                <a16:creationId xmlns:a16="http://schemas.microsoft.com/office/drawing/2014/main" id="{99FDFE18-7B26-4BAE-8D4A-FB4936681F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958850" y="2395538"/>
            <a:ext cx="2478616" cy="1858962"/>
          </a:xfrm>
          <a:prstGeom prst="rect">
            <a:avLst/>
          </a:prstGeom>
        </p:spPr>
      </p:pic>
    </p:spTree>
    <p:extLst>
      <p:ext uri="{BB962C8B-B14F-4D97-AF65-F5344CB8AC3E}">
        <p14:creationId xmlns:p14="http://schemas.microsoft.com/office/powerpoint/2010/main" val="418606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Discussion Questions</a:t>
            </a:r>
          </a:p>
        </p:txBody>
      </p:sp>
    </p:spTree>
    <p:extLst>
      <p:ext uri="{BB962C8B-B14F-4D97-AF65-F5344CB8AC3E}">
        <p14:creationId xmlns:p14="http://schemas.microsoft.com/office/powerpoint/2010/main" val="40703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 FY20 Work Plan: SUD</a:t>
            </a:r>
          </a:p>
        </p:txBody>
      </p:sp>
      <p:sp>
        <p:nvSpPr>
          <p:cNvPr id="3" name="Content Placeholder 2"/>
          <p:cNvSpPr>
            <a:spLocks noGrp="1"/>
          </p:cNvSpPr>
          <p:nvPr>
            <p:ph idx="1"/>
          </p:nvPr>
        </p:nvSpPr>
        <p:spPr>
          <a:xfrm>
            <a:off x="969328" y="2331720"/>
            <a:ext cx="7899998" cy="3977600"/>
          </a:xfrm>
        </p:spPr>
        <p:txBody>
          <a:bodyPr>
            <a:normAutofit/>
          </a:bodyPr>
          <a:lstStyle/>
          <a:p>
            <a:pPr marL="344488" lvl="1" indent="0">
              <a:buNone/>
            </a:pPr>
            <a:r>
              <a:rPr lang="en-US" sz="2400" dirty="0">
                <a:solidFill>
                  <a:srgbClr val="00B050"/>
                </a:solidFill>
              </a:rPr>
              <a:t>TBD, pending data from the State</a:t>
            </a:r>
          </a:p>
        </p:txBody>
      </p:sp>
      <p:pic>
        <p:nvPicPr>
          <p:cNvPr id="4" name="Picture 3" descr="Involuntary Transformation: Does the AACAP have an ethical, medical rationale for prescrib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28" y="1556950"/>
            <a:ext cx="2072298" cy="3674591"/>
          </a:xfrm>
          <a:prstGeom prst="rect">
            <a:avLst/>
          </a:prstGeom>
        </p:spPr>
      </p:pic>
    </p:spTree>
    <p:extLst>
      <p:ext uri="{BB962C8B-B14F-4D97-AF65-F5344CB8AC3E}">
        <p14:creationId xmlns:p14="http://schemas.microsoft.com/office/powerpoint/2010/main" val="404577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QUESTIONS? FEEDBACK?</a:t>
            </a:r>
          </a:p>
        </p:txBody>
      </p:sp>
    </p:spTree>
    <p:extLst>
      <p:ext uri="{BB962C8B-B14F-4D97-AF65-F5344CB8AC3E}">
        <p14:creationId xmlns:p14="http://schemas.microsoft.com/office/powerpoint/2010/main" val="348891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What is the purpose of PAC?</a:t>
            </a:r>
          </a:p>
        </p:txBody>
      </p:sp>
      <p:sp>
        <p:nvSpPr>
          <p:cNvPr id="7" name="Text Placeholder 6"/>
          <p:cNvSpPr>
            <a:spLocks noGrp="1"/>
          </p:cNvSpPr>
          <p:nvPr>
            <p:ph type="body" sz="quarter" idx="12"/>
          </p:nvPr>
        </p:nvSpPr>
        <p:spPr>
          <a:xfrm>
            <a:off x="1943499" y="1334530"/>
            <a:ext cx="6386210" cy="4703270"/>
          </a:xfrm>
        </p:spPr>
        <p:txBody>
          <a:bodyPr/>
          <a:lstStyle/>
          <a:p>
            <a:pPr marL="0" indent="0">
              <a:buNone/>
            </a:pPr>
            <a:endParaRPr lang="en-US" dirty="0"/>
          </a:p>
          <a:p>
            <a:pPr marL="0" indent="0">
              <a:buNone/>
            </a:pPr>
            <a:endParaRPr lang="en-US"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506958255"/>
              </p:ext>
            </p:extLst>
          </p:nvPr>
        </p:nvGraphicFramePr>
        <p:xfrm>
          <a:off x="2043088" y="1559146"/>
          <a:ext cx="6956424" cy="426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06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PAC Definition</a:t>
            </a:r>
          </a:p>
        </p:txBody>
      </p:sp>
      <p:pic>
        <p:nvPicPr>
          <p:cNvPr id="6" name="Picture 5"/>
          <p:cNvPicPr>
            <a:picLocks noChangeAspect="1"/>
          </p:cNvPicPr>
          <p:nvPr/>
        </p:nvPicPr>
        <p:blipFill rotWithShape="1">
          <a:blip r:embed="rId3"/>
          <a:srcRect l="5517" r="18239"/>
          <a:stretch/>
        </p:blipFill>
        <p:spPr>
          <a:xfrm>
            <a:off x="1831783" y="1143000"/>
            <a:ext cx="7171656" cy="4553464"/>
          </a:xfrm>
          <a:prstGeom prst="rect">
            <a:avLst/>
          </a:prstGeom>
        </p:spPr>
      </p:pic>
    </p:spTree>
    <p:extLst>
      <p:ext uri="{BB962C8B-B14F-4D97-AF65-F5344CB8AC3E}">
        <p14:creationId xmlns:p14="http://schemas.microsoft.com/office/powerpoint/2010/main" val="155812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 Dashboard: Episode Types</a:t>
            </a:r>
          </a:p>
        </p:txBody>
      </p:sp>
      <p:sp>
        <p:nvSpPr>
          <p:cNvPr id="4" name="Slide Number Placeholder 3"/>
          <p:cNvSpPr>
            <a:spLocks noGrp="1"/>
          </p:cNvSpPr>
          <p:nvPr>
            <p:ph type="sldNum" sz="quarter" idx="12"/>
          </p:nvPr>
        </p:nvSpPr>
        <p:spPr/>
        <p:txBody>
          <a:bodyPr/>
          <a:lstStyle/>
          <a:p>
            <a:fld id="{95332C28-CFC6-4A95-B613-BC27F5B74E1C}" type="slidenum">
              <a:rPr lang="en-US" smtClean="0"/>
              <a:pPr/>
              <a:t>5</a:t>
            </a:fld>
            <a:endParaRPr lang="en-US" dirty="0"/>
          </a:p>
        </p:txBody>
      </p:sp>
      <p:graphicFrame>
        <p:nvGraphicFramePr>
          <p:cNvPr id="5" name="Diagram 4"/>
          <p:cNvGraphicFramePr/>
          <p:nvPr>
            <p:extLst>
              <p:ext uri="{D42A27DB-BD31-4B8C-83A1-F6EECF244321}">
                <p14:modId xmlns:p14="http://schemas.microsoft.com/office/powerpoint/2010/main" val="709179111"/>
              </p:ext>
            </p:extLst>
          </p:nvPr>
        </p:nvGraphicFramePr>
        <p:xfrm>
          <a:off x="832020" y="904875"/>
          <a:ext cx="8089558" cy="585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34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PAC Data Example for RAE 3</a:t>
            </a:r>
          </a:p>
        </p:txBody>
      </p:sp>
      <p:pic>
        <p:nvPicPr>
          <p:cNvPr id="6" name="Picture 5"/>
          <p:cNvPicPr>
            <a:picLocks noChangeAspect="1"/>
          </p:cNvPicPr>
          <p:nvPr/>
        </p:nvPicPr>
        <p:blipFill>
          <a:blip r:embed="rId3"/>
          <a:stretch>
            <a:fillRect/>
          </a:stretch>
        </p:blipFill>
        <p:spPr>
          <a:xfrm>
            <a:off x="111211" y="1177977"/>
            <a:ext cx="8913784" cy="3843558"/>
          </a:xfrm>
          <a:prstGeom prst="rect">
            <a:avLst/>
          </a:prstGeom>
        </p:spPr>
      </p:pic>
      <p:sp>
        <p:nvSpPr>
          <p:cNvPr id="4" name="TextBox 3"/>
          <p:cNvSpPr txBox="1"/>
          <p:nvPr/>
        </p:nvSpPr>
        <p:spPr>
          <a:xfrm>
            <a:off x="277177" y="5232288"/>
            <a:ext cx="8581852" cy="1200329"/>
          </a:xfrm>
          <a:prstGeom prst="rect">
            <a:avLst/>
          </a:prstGeom>
          <a:noFill/>
        </p:spPr>
        <p:txBody>
          <a:bodyPr wrap="square" rtlCol="0">
            <a:spAutoFit/>
          </a:bodyPr>
          <a:lstStyle/>
          <a:p>
            <a:r>
              <a:rPr lang="en-US" dirty="0"/>
              <a:t>In this example from RAE 3, during fiscal years 2017 &amp; 2018 (July 2016-June 2018), asthma, diabetes, and hypertension, have the highest PAC cost episodes.  Total episode costs are $1,456,900,000 with PAC totaling 223,220,743 or 15% of all episode costs.</a:t>
            </a:r>
          </a:p>
          <a:p>
            <a:endParaRPr lang="en-US" dirty="0"/>
          </a:p>
        </p:txBody>
      </p:sp>
    </p:spTree>
    <p:extLst>
      <p:ext uri="{BB962C8B-B14F-4D97-AF65-F5344CB8AC3E}">
        <p14:creationId xmlns:p14="http://schemas.microsoft.com/office/powerpoint/2010/main" val="145465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PAC Data Example for RAE 5</a:t>
            </a:r>
          </a:p>
        </p:txBody>
      </p:sp>
      <p:pic>
        <p:nvPicPr>
          <p:cNvPr id="4" name="Picture 3"/>
          <p:cNvPicPr>
            <a:picLocks noChangeAspect="1"/>
          </p:cNvPicPr>
          <p:nvPr/>
        </p:nvPicPr>
        <p:blipFill>
          <a:blip r:embed="rId3"/>
          <a:stretch>
            <a:fillRect/>
          </a:stretch>
        </p:blipFill>
        <p:spPr>
          <a:xfrm>
            <a:off x="157676" y="1236263"/>
            <a:ext cx="8756108" cy="3695605"/>
          </a:xfrm>
          <a:prstGeom prst="rect">
            <a:avLst/>
          </a:prstGeom>
        </p:spPr>
      </p:pic>
      <p:sp>
        <p:nvSpPr>
          <p:cNvPr id="3" name="TextBox 2"/>
          <p:cNvSpPr txBox="1"/>
          <p:nvPr/>
        </p:nvSpPr>
        <p:spPr>
          <a:xfrm>
            <a:off x="157676" y="5161552"/>
            <a:ext cx="8756108" cy="1200329"/>
          </a:xfrm>
          <a:prstGeom prst="rect">
            <a:avLst/>
          </a:prstGeom>
          <a:noFill/>
        </p:spPr>
        <p:txBody>
          <a:bodyPr wrap="square" rtlCol="0">
            <a:spAutoFit/>
          </a:bodyPr>
          <a:lstStyle/>
          <a:p>
            <a:r>
              <a:rPr lang="en-US" dirty="0"/>
              <a:t>In this example from RAE 5, during fiscal years 2017 &amp; 2018 (July 2016-June 2018), diabetes, hypertension, and asthma have the highest PAC cost episodes.  Total episode costs are $14,102,141 with PAC totaling 207,972,020 or 19% of all episode costs.  </a:t>
            </a:r>
          </a:p>
          <a:p>
            <a:endParaRPr lang="en-US" dirty="0"/>
          </a:p>
        </p:txBody>
      </p:sp>
    </p:spTree>
    <p:extLst>
      <p:ext uri="{BB962C8B-B14F-4D97-AF65-F5344CB8AC3E}">
        <p14:creationId xmlns:p14="http://schemas.microsoft.com/office/powerpoint/2010/main" val="306107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PAC Deliverables for HCPF</a:t>
            </a:r>
          </a:p>
        </p:txBody>
      </p:sp>
      <p:graphicFrame>
        <p:nvGraphicFramePr>
          <p:cNvPr id="4" name="Diagram 3"/>
          <p:cNvGraphicFramePr/>
          <p:nvPr>
            <p:extLst>
              <p:ext uri="{D42A27DB-BD31-4B8C-83A1-F6EECF244321}">
                <p14:modId xmlns:p14="http://schemas.microsoft.com/office/powerpoint/2010/main" val="555116908"/>
              </p:ext>
            </p:extLst>
          </p:nvPr>
        </p:nvGraphicFramePr>
        <p:xfrm>
          <a:off x="1519881" y="1065653"/>
          <a:ext cx="7624119" cy="5560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31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Available Funds </a:t>
            </a:r>
            <a:r>
              <a:rPr lang="en-US"/>
              <a:t>and Payment Tiers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3647438"/>
              </p:ext>
            </p:extLst>
          </p:nvPr>
        </p:nvGraphicFramePr>
        <p:xfrm>
          <a:off x="2080409" y="1171538"/>
          <a:ext cx="5919265" cy="3865655"/>
        </p:xfrm>
        <a:graphic>
          <a:graphicData uri="http://schemas.openxmlformats.org/drawingml/2006/table">
            <a:tbl>
              <a:tblPr firstRow="1" firstCol="1" bandRow="1">
                <a:tableStyleId>{5C22544A-7EE6-4342-B048-85BDC9FD1C3A}</a:tableStyleId>
              </a:tblPr>
              <a:tblGrid>
                <a:gridCol w="3085258">
                  <a:extLst>
                    <a:ext uri="{9D8B030D-6E8A-4147-A177-3AD203B41FA5}">
                      <a16:colId xmlns:a16="http://schemas.microsoft.com/office/drawing/2014/main" val="803896633"/>
                    </a:ext>
                  </a:extLst>
                </a:gridCol>
                <a:gridCol w="2834007">
                  <a:extLst>
                    <a:ext uri="{9D8B030D-6E8A-4147-A177-3AD203B41FA5}">
                      <a16:colId xmlns:a16="http://schemas.microsoft.com/office/drawing/2014/main" val="2615375125"/>
                    </a:ext>
                  </a:extLst>
                </a:gridCol>
              </a:tblGrid>
              <a:tr h="773131">
                <a:tc gridSpan="2">
                  <a:txBody>
                    <a:bodyPr/>
                    <a:lstStyle/>
                    <a:p>
                      <a:pPr marL="457200" marR="0" algn="ctr">
                        <a:spcBef>
                          <a:spcPts val="0"/>
                        </a:spcBef>
                        <a:spcAft>
                          <a:spcPts val="0"/>
                        </a:spcAft>
                      </a:pPr>
                      <a:r>
                        <a:rPr lang="en-US" sz="2400" dirty="0">
                          <a:solidFill>
                            <a:schemeClr val="tx1"/>
                          </a:solidFill>
                          <a:effectLst/>
                        </a:rPr>
                        <a:t>Milestone Payment Tiers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extLst>
                  <a:ext uri="{0D108BD9-81ED-4DB2-BD59-A6C34878D82A}">
                    <a16:rowId xmlns:a16="http://schemas.microsoft.com/office/drawing/2014/main" val="3151042634"/>
                  </a:ext>
                </a:extLst>
              </a:tr>
              <a:tr h="773131">
                <a:tc>
                  <a:txBody>
                    <a:bodyPr/>
                    <a:lstStyle/>
                    <a:p>
                      <a:pPr marL="457200" marR="0" algn="ctr">
                        <a:spcBef>
                          <a:spcPts val="0"/>
                        </a:spcBef>
                        <a:spcAft>
                          <a:spcPts val="0"/>
                        </a:spcAft>
                      </a:pPr>
                      <a:r>
                        <a:rPr lang="en-US" sz="2400">
                          <a:solidFill>
                            <a:schemeClr val="tx1"/>
                          </a:solidFill>
                          <a:effectLst/>
                        </a:rPr>
                        <a:t>Total Score</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457200" marR="0" algn="ctr">
                        <a:spcBef>
                          <a:spcPts val="0"/>
                        </a:spcBef>
                        <a:spcAft>
                          <a:spcPts val="0"/>
                        </a:spcAft>
                      </a:pPr>
                      <a:r>
                        <a:rPr lang="en-US" sz="2400">
                          <a:solidFill>
                            <a:schemeClr val="tx1"/>
                          </a:solidFill>
                          <a:effectLst/>
                        </a:rPr>
                        <a:t>Payment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423938584"/>
                  </a:ext>
                </a:extLst>
              </a:tr>
              <a:tr h="773131">
                <a:tc>
                  <a:txBody>
                    <a:bodyPr/>
                    <a:lstStyle/>
                    <a:p>
                      <a:pPr marL="457200" marR="0" algn="ctr">
                        <a:spcBef>
                          <a:spcPts val="0"/>
                        </a:spcBef>
                        <a:spcAft>
                          <a:spcPts val="0"/>
                        </a:spcAft>
                      </a:pPr>
                      <a:r>
                        <a:rPr lang="en-US" sz="2400">
                          <a:solidFill>
                            <a:schemeClr val="tx1"/>
                          </a:solidFill>
                          <a:effectLst/>
                        </a:rPr>
                        <a:t>90-100 points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457200" marR="0" algn="ctr">
                        <a:spcBef>
                          <a:spcPts val="0"/>
                        </a:spcBef>
                        <a:spcAft>
                          <a:spcPts val="0"/>
                        </a:spcAft>
                      </a:pPr>
                      <a:r>
                        <a:rPr lang="en-US" sz="2400">
                          <a:solidFill>
                            <a:schemeClr val="tx1"/>
                          </a:solidFill>
                          <a:effectLst/>
                        </a:rPr>
                        <a:t>100%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132090691"/>
                  </a:ext>
                </a:extLst>
              </a:tr>
              <a:tr h="773131">
                <a:tc>
                  <a:txBody>
                    <a:bodyPr/>
                    <a:lstStyle/>
                    <a:p>
                      <a:pPr marL="457200" marR="0" algn="ctr">
                        <a:spcBef>
                          <a:spcPts val="0"/>
                        </a:spcBef>
                        <a:spcAft>
                          <a:spcPts val="0"/>
                        </a:spcAft>
                      </a:pPr>
                      <a:r>
                        <a:rPr lang="en-US" sz="2400" dirty="0">
                          <a:solidFill>
                            <a:schemeClr val="tx1"/>
                          </a:solidFill>
                          <a:effectLst/>
                        </a:rPr>
                        <a:t>80-89 points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457200" marR="0" algn="ctr">
                        <a:spcBef>
                          <a:spcPts val="0"/>
                        </a:spcBef>
                        <a:spcAft>
                          <a:spcPts val="0"/>
                        </a:spcAft>
                      </a:pPr>
                      <a:r>
                        <a:rPr lang="en-US" sz="2400">
                          <a:solidFill>
                            <a:schemeClr val="tx1"/>
                          </a:solidFill>
                          <a:effectLst/>
                        </a:rPr>
                        <a:t>75%</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169735293"/>
                  </a:ext>
                </a:extLst>
              </a:tr>
              <a:tr h="773131">
                <a:tc>
                  <a:txBody>
                    <a:bodyPr/>
                    <a:lstStyle/>
                    <a:p>
                      <a:pPr marL="457200" marR="0" algn="ctr">
                        <a:spcBef>
                          <a:spcPts val="0"/>
                        </a:spcBef>
                        <a:spcAft>
                          <a:spcPts val="0"/>
                        </a:spcAft>
                      </a:pPr>
                      <a:r>
                        <a:rPr lang="en-US" sz="2400" dirty="0">
                          <a:solidFill>
                            <a:schemeClr val="tx1"/>
                          </a:solidFill>
                          <a:effectLst/>
                        </a:rPr>
                        <a:t>0-80 points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457200" marR="0" algn="ctr">
                        <a:spcBef>
                          <a:spcPts val="0"/>
                        </a:spcBef>
                        <a:spcAft>
                          <a:spcPts val="0"/>
                        </a:spcAft>
                      </a:pPr>
                      <a:r>
                        <a:rPr lang="en-US" sz="2400" dirty="0">
                          <a:solidFill>
                            <a:schemeClr val="tx1"/>
                          </a:solidFill>
                          <a:effectLst/>
                        </a:rPr>
                        <a:t>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216156729"/>
                  </a:ext>
                </a:extLst>
              </a:tr>
            </a:tbl>
          </a:graphicData>
        </a:graphic>
      </p:graphicFrame>
      <p:sp>
        <p:nvSpPr>
          <p:cNvPr id="3" name="10-Point Star 2"/>
          <p:cNvSpPr/>
          <p:nvPr/>
        </p:nvSpPr>
        <p:spPr>
          <a:xfrm>
            <a:off x="4254759" y="5028926"/>
            <a:ext cx="1742400" cy="1670453"/>
          </a:xfrm>
          <a:prstGeom prst="star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04055" y="5349776"/>
            <a:ext cx="1443821" cy="954107"/>
          </a:xfrm>
          <a:prstGeom prst="rect">
            <a:avLst/>
          </a:prstGeom>
          <a:noFill/>
        </p:spPr>
        <p:txBody>
          <a:bodyPr wrap="square" rtlCol="0">
            <a:spAutoFit/>
          </a:bodyPr>
          <a:lstStyle/>
          <a:p>
            <a:pPr algn="ctr"/>
            <a:r>
              <a:rPr lang="en-US" sz="2800" dirty="0"/>
              <a:t>100% </a:t>
            </a:r>
          </a:p>
          <a:p>
            <a:pPr algn="ctr"/>
            <a:r>
              <a:rPr lang="en-US" sz="2800" dirty="0"/>
              <a:t>2.7 mil</a:t>
            </a:r>
          </a:p>
        </p:txBody>
      </p:sp>
    </p:spTree>
    <p:extLst>
      <p:ext uri="{BB962C8B-B14F-4D97-AF65-F5344CB8AC3E}">
        <p14:creationId xmlns:p14="http://schemas.microsoft.com/office/powerpoint/2010/main" val="1593889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41FD6EB783884D83C95D41ADFB7B09" ma:contentTypeVersion="11" ma:contentTypeDescription="Create a new document." ma:contentTypeScope="" ma:versionID="71add1bbfbf27ee8320fe8b313e34ad3">
  <xsd:schema xmlns:xsd="http://www.w3.org/2001/XMLSchema" xmlns:xs="http://www.w3.org/2001/XMLSchema" xmlns:p="http://schemas.microsoft.com/office/2006/metadata/properties" xmlns:ns1="http://schemas.microsoft.com/sharepoint/v3" xmlns:ns2="023a865e-c1d5-45fb-9cbe-acc0f99d46d4" xmlns:ns3="53baec2f-027d-45fc-9344-0c0aeb08a3cc" targetNamespace="http://schemas.microsoft.com/office/2006/metadata/properties" ma:root="true" ma:fieldsID="a28b197915e87d31fcd5ed048ca7b496" ns1:_="" ns2:_="" ns3:_="">
    <xsd:import namespace="http://schemas.microsoft.com/sharepoint/v3"/>
    <xsd:import namespace="023a865e-c1d5-45fb-9cbe-acc0f99d46d4"/>
    <xsd:import namespace="53baec2f-027d-45fc-9344-0c0aeb08a3c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3a865e-c1d5-45fb-9cbe-acc0f99d46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baec2f-027d-45fc-9344-0c0aeb08a3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951EB-AC78-40DC-A755-C5E3F7A52791}">
  <ds:schemaRefs>
    <ds:schemaRef ds:uri="http://schemas.microsoft.com/sharepoint/v3/contenttype/forms"/>
  </ds:schemaRefs>
</ds:datastoreItem>
</file>

<file path=customXml/itemProps2.xml><?xml version="1.0" encoding="utf-8"?>
<ds:datastoreItem xmlns:ds="http://schemas.openxmlformats.org/officeDocument/2006/customXml" ds:itemID="{9FA67AFE-8BA8-43D3-97DA-30769FF0AE1A}">
  <ds:schemaRefs>
    <ds:schemaRef ds:uri="http://schemas.microsoft.com/office/infopath/2007/PartnerControls"/>
    <ds:schemaRef ds:uri="http://purl.org/dc/elements/1.1/"/>
    <ds:schemaRef ds:uri="http://purl.org/dc/dcmitype/"/>
    <ds:schemaRef ds:uri="http://schemas.microsoft.com/sharepoint/v3"/>
    <ds:schemaRef ds:uri="023a865e-c1d5-45fb-9cbe-acc0f99d46d4"/>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53baec2f-027d-45fc-9344-0c0aeb08a3cc"/>
    <ds:schemaRef ds:uri="http://purl.org/dc/terms/"/>
  </ds:schemaRefs>
</ds:datastoreItem>
</file>

<file path=customXml/itemProps3.xml><?xml version="1.0" encoding="utf-8"?>
<ds:datastoreItem xmlns:ds="http://schemas.openxmlformats.org/officeDocument/2006/customXml" ds:itemID="{8B81F981-B218-48CD-BDA8-79C9ABDCA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3a865e-c1d5-45fb-9cbe-acc0f99d46d4"/>
    <ds:schemaRef ds:uri="53baec2f-027d-45fc-9344-0c0aeb08a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3949</TotalTime>
  <Words>2439</Words>
  <Application>Microsoft Office PowerPoint</Application>
  <PresentationFormat>On-screen Show (4:3)</PresentationFormat>
  <Paragraphs>265</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AngsanaUPC</vt:lpstr>
      <vt:lpstr>Arial</vt:lpstr>
      <vt:lpstr>Calibri</vt:lpstr>
      <vt:lpstr>Helvetica</vt:lpstr>
      <vt:lpstr>Myriad Pro</vt:lpstr>
      <vt:lpstr>Times New Roman</vt:lpstr>
      <vt:lpstr>Office Theme</vt:lpstr>
      <vt:lpstr>PowerPoint Presentation</vt:lpstr>
      <vt:lpstr>PowerPoint Presentation</vt:lpstr>
      <vt:lpstr>PowerPoint Presentation</vt:lpstr>
      <vt:lpstr>PowerPoint Presentation</vt:lpstr>
      <vt:lpstr>PAC Dashboard: Episode Types</vt:lpstr>
      <vt:lpstr>PowerPoint Presentation</vt:lpstr>
      <vt:lpstr>PowerPoint Presentation</vt:lpstr>
      <vt:lpstr>PowerPoint Presentation</vt:lpstr>
      <vt:lpstr>PowerPoint Presentation</vt:lpstr>
      <vt:lpstr>PowerPoint Presentation</vt:lpstr>
      <vt:lpstr>PAC FY19 Episodes </vt:lpstr>
      <vt:lpstr>PowerPoint Presentation</vt:lpstr>
      <vt:lpstr>FY19 Milestone 1: Registry &amp; Methodology</vt:lpstr>
      <vt:lpstr>FY19 Milestone 3: Care Management</vt:lpstr>
      <vt:lpstr>PowerPoint Presentation</vt:lpstr>
      <vt:lpstr>PowerPoint Presentation</vt:lpstr>
      <vt:lpstr>PAC FY20 Episodes</vt:lpstr>
      <vt:lpstr>PAC FY20 Approach: Diabetes &amp; Asthma </vt:lpstr>
      <vt:lpstr>PAC FY20 Milestones: Diabetes &amp; Asthma</vt:lpstr>
      <vt:lpstr>PAC FY20 Work Plan: SUD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Hess</dc:creator>
  <cp:lastModifiedBy>Mika Gans</cp:lastModifiedBy>
  <cp:revision>252</cp:revision>
  <dcterms:created xsi:type="dcterms:W3CDTF">2018-04-06T18:29:23Z</dcterms:created>
  <dcterms:modified xsi:type="dcterms:W3CDTF">2019-09-10T12:14:35Z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76c3ddf6-5292-405b-adf9-f08cff14f177</vt:lpwstr>
  </property>
  <property fmtid="{D5CDD505-2E9C-101B-9397-08002B2CF9AE}" pid="3" name="ContentTypeId">
    <vt:lpwstr>0x010100FF41FD6EB783884D83C95D41ADFB7B09</vt:lpwstr>
  </property>
  <property fmtid="{D5CDD505-2E9C-101B-9397-08002B2CF9AE}" pid="4" name="Order">
    <vt:r8>31000</vt:r8>
  </property>
</Properties>
</file>